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8" r:id="rId3"/>
    <p:sldId id="267" r:id="rId4"/>
    <p:sldId id="282" r:id="rId5"/>
    <p:sldId id="268" r:id="rId6"/>
    <p:sldId id="283" r:id="rId7"/>
    <p:sldId id="265" r:id="rId8"/>
    <p:sldId id="285" r:id="rId9"/>
    <p:sldId id="287" r:id="rId10"/>
    <p:sldId id="286" r:id="rId11"/>
    <p:sldId id="275" r:id="rId12"/>
    <p:sldId id="276" r:id="rId13"/>
    <p:sldId id="277" r:id="rId14"/>
    <p:sldId id="278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0DF"/>
    <a:srgbClr val="EAEFF7"/>
    <a:srgbClr val="D2DEE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47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12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23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60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08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72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4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2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58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3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8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358F-D35F-4C87-8CD7-8C5C022A0B4A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D2EA-76A1-4696-A59C-113B27D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87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8556" y="812806"/>
            <a:ext cx="11914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accent1">
                    <a:lumMod val="75000"/>
                  </a:schemeClr>
                </a:solidFill>
              </a:rPr>
              <a:t>Erfolgsmodell Allgemeinbildendes Gymnasium</a:t>
            </a:r>
            <a:endParaRPr lang="de-DE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6328" y="2087418"/>
            <a:ext cx="11619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solidFill>
                  <a:schemeClr val="accent1">
                    <a:lumMod val="75000"/>
                  </a:schemeClr>
                </a:solidFill>
              </a:rPr>
              <a:t>– der direkte Weg zum Abitur –</a:t>
            </a:r>
            <a:endParaRPr lang="de-DE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10853" y="3509821"/>
            <a:ext cx="7086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solidFill>
                  <a:schemeClr val="accent1">
                    <a:lumMod val="75000"/>
                  </a:schemeClr>
                </a:solidFill>
              </a:rPr>
              <a:t>am</a:t>
            </a:r>
            <a:r>
              <a:rPr lang="de-DE" sz="9600" b="1" dirty="0">
                <a:solidFill>
                  <a:schemeClr val="accent1">
                    <a:lumMod val="75000"/>
                  </a:schemeClr>
                </a:solidFill>
              </a:rPr>
              <a:t> MGTT</a:t>
            </a:r>
            <a:endParaRPr lang="de-DE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89551"/>
              </p:ext>
            </p:extLst>
          </p:nvPr>
        </p:nvGraphicFramePr>
        <p:xfrm>
          <a:off x="254524" y="537327"/>
          <a:ext cx="11670383" cy="5590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2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75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Lernzeit, Betreuung und Soziales Lernen</a:t>
                      </a:r>
                      <a:endParaRPr lang="de-DE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2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Betreuung am Nachmittag Hausaufgabenbetreuung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Die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 regelmäßig und gut zu erledigen ist Kernbestandteil des Gymnasiums, weil sie zum Üben und Festigen des Gelernten unverzichtbar sind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Manche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Schüler brauchen eine Ganztagesbetreuung.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Das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MGTT gewährleisten eine qualifizierte Betreuung  bis 15.20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Uhr von Montag bis Donnerstag.</a:t>
                      </a:r>
                      <a:endParaRPr lang="de-D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Trainingsunterricht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Hausaufgabenbetreuung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Sport- und Spielangebote </a:t>
                      </a:r>
                      <a:endParaRPr lang="de-D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Soziales </a:t>
                      </a:r>
                      <a:r>
                        <a:rPr lang="de-DE" sz="2000" b="1" dirty="0" smtClean="0">
                          <a:effectLst/>
                        </a:rPr>
                        <a:t>Lernen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	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Klassenlehrerstunde in der Klasse 5, soziales Lernen mit dem Klassenlehrer und dem Schulsozialarbeiter nach dem Grüner-System, Gewalt- und Suchtprävention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Schülermentoren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Konfliktlotsen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Schulsozialarbeit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Schulpastorale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Gewaltprävention (Kl.8)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Schulsanitätsdienst</a:t>
                      </a:r>
                      <a:endParaRPr lang="de-D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Elternarbeit am </a:t>
                      </a:r>
                      <a:r>
                        <a:rPr lang="de-DE" sz="2000" b="1" dirty="0" smtClean="0">
                          <a:effectLst/>
                        </a:rPr>
                        <a:t>MGTT</a:t>
                      </a:r>
                    </a:p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>
                          <a:effectLst/>
                        </a:rPr>
                        <a:t>Erfahrungen </a:t>
                      </a:r>
                      <a:endParaRPr lang="de-DE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/>
                      </a:r>
                      <a:br>
                        <a:rPr lang="de-DE" sz="800" dirty="0">
                          <a:effectLst/>
                        </a:rPr>
                      </a:br>
                      <a:r>
                        <a:rPr lang="de-DE" sz="1600" b="1" dirty="0">
                          <a:effectLst/>
                        </a:rPr>
                        <a:t>Eltern sind Partner, sie begleiten ihre Kinder und bringen sich auf vielfältige Weise in die Gestaltung des Schullebens ein.</a:t>
                      </a:r>
                      <a:br>
                        <a:rPr lang="de-DE" sz="1600" b="1" dirty="0">
                          <a:effectLst/>
                        </a:rPr>
                      </a:br>
                      <a:endParaRPr lang="de-DE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Bibliothek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Internetcenter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Runder Tisch „Suchtprävention“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Schulentwicklungsgruppe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Jährliche Projekttage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Zusätzliche AG-Angebote</a:t>
                      </a:r>
                      <a:endParaRPr lang="de-D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0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383971" y="379946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70C0"/>
                </a:solidFill>
              </a:rPr>
              <a:t>Kontingentstundentafel</a:t>
            </a:r>
            <a:endParaRPr lang="de-DE" sz="4000" b="1" dirty="0">
              <a:solidFill>
                <a:srgbClr val="0070C0"/>
              </a:solidFill>
            </a:endParaRPr>
          </a:p>
        </p:txBody>
      </p:sp>
      <p:sp>
        <p:nvSpPr>
          <p:cNvPr id="2" name="AutoShape 2" descr="vorlesewettbewerb_2015.jpg"/>
          <p:cNvSpPr>
            <a:spLocks noChangeAspect="1" noChangeArrowheads="1"/>
          </p:cNvSpPr>
          <p:nvPr/>
        </p:nvSpPr>
        <p:spPr bwMode="auto">
          <a:xfrm>
            <a:off x="8611417" y="2136824"/>
            <a:ext cx="2512211" cy="25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vorlesewettbewerb_2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6" descr="vorlwettb 2011 01"/>
          <p:cNvSpPr>
            <a:spLocks noChangeAspect="1" noChangeArrowheads="1"/>
          </p:cNvSpPr>
          <p:nvPr/>
        </p:nvSpPr>
        <p:spPr bwMode="auto">
          <a:xfrm>
            <a:off x="3651193" y="7035726"/>
            <a:ext cx="1073625" cy="107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6213" y="1811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08454"/>
              </p:ext>
            </p:extLst>
          </p:nvPr>
        </p:nvGraphicFramePr>
        <p:xfrm>
          <a:off x="890777" y="1422403"/>
          <a:ext cx="10410446" cy="53952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49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14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Fach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6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7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8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9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Stufe 10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Summe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Deutsch + Rechtschreibunterricht    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4+½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24+½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Mathematik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Geschichte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Religion/ Ethik                    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Sport                                  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16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Englisch                             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3+½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22+½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3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Latein/ Französisch            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 + 1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3+½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18+1½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3. Fremdsprache/ NwT (Naturwissenschaft und Technik 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383971" y="379946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70C0"/>
                </a:solidFill>
              </a:rPr>
              <a:t>Kontingentstundentafel</a:t>
            </a:r>
            <a:endParaRPr lang="de-DE" sz="4000" b="1" dirty="0">
              <a:solidFill>
                <a:srgbClr val="0070C0"/>
              </a:solidFill>
            </a:endParaRPr>
          </a:p>
        </p:txBody>
      </p:sp>
      <p:sp>
        <p:nvSpPr>
          <p:cNvPr id="2" name="AutoShape 2" descr="vorlesewettbewerb_2015.jpg"/>
          <p:cNvSpPr>
            <a:spLocks noChangeAspect="1" noChangeArrowheads="1"/>
          </p:cNvSpPr>
          <p:nvPr/>
        </p:nvSpPr>
        <p:spPr bwMode="auto">
          <a:xfrm>
            <a:off x="8611417" y="2136824"/>
            <a:ext cx="2512211" cy="25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vorlesewettbewerb_2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6" descr="vorlwettb 2011 01"/>
          <p:cNvSpPr>
            <a:spLocks noChangeAspect="1" noChangeArrowheads="1"/>
          </p:cNvSpPr>
          <p:nvPr/>
        </p:nvSpPr>
        <p:spPr bwMode="auto">
          <a:xfrm>
            <a:off x="3651193" y="7035726"/>
            <a:ext cx="1073625" cy="107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6213" y="1811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49307"/>
              </p:ext>
            </p:extLst>
          </p:nvPr>
        </p:nvGraphicFramePr>
        <p:xfrm>
          <a:off x="890777" y="1695159"/>
          <a:ext cx="10410446" cy="5218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49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14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2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Musik          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2½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9+½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Kunst          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9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Biologie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0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Chemie       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6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Physik                                 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8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BNT (NEU)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6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Freiarbeit</a:t>
                      </a:r>
                      <a:r>
                        <a:rPr lang="de-DE" sz="2000">
                          <a:effectLst/>
                        </a:rPr>
                        <a:t>, </a:t>
                      </a:r>
                      <a:r>
                        <a:rPr lang="de-DE" sz="2000" smtClean="0">
                          <a:effectLst/>
                        </a:rPr>
                        <a:t> Klassenlehrer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½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½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Geographie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 + 1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 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7+1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Gemeinschaftskunde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4 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Wirtschaft/ BuS-Orientierung (NEU)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</a:rPr>
                        <a:t>Basiskurs Medienbildung </a:t>
                      </a:r>
                      <a:r>
                        <a:rPr lang="de-DE" sz="2000" dirty="0">
                          <a:effectLst/>
                        </a:rPr>
                        <a:t>+ </a:t>
                      </a:r>
                      <a:r>
                        <a:rPr lang="de-DE" sz="20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Ak-Inf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de-DE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de-DE" sz="2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</a:rPr>
                        <a:t>+1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Klassenlehrerstunde 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½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½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76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Gesamtzahl </a:t>
                      </a:r>
                      <a:r>
                        <a:rPr lang="de-DE" sz="2000" dirty="0" smtClean="0">
                          <a:effectLst/>
                        </a:rPr>
                        <a:t>Stunden inklusive</a:t>
                      </a:r>
                      <a:br>
                        <a:rPr lang="de-DE" sz="2000" dirty="0" smtClean="0">
                          <a:effectLst/>
                        </a:rPr>
                      </a:br>
                      <a:r>
                        <a:rPr lang="de-DE" sz="2000" dirty="0" smtClean="0">
                          <a:effectLst/>
                        </a:rPr>
                        <a:t>5 Pflicht-Poolstunden</a:t>
                      </a:r>
                      <a:r>
                        <a:rPr lang="de-DE" sz="2000" baseline="0" dirty="0" smtClean="0">
                          <a:effectLst/>
                        </a:rPr>
                        <a:t> </a:t>
                      </a:r>
                      <a:r>
                        <a:rPr lang="de-DE" sz="2000" dirty="0" smtClean="0">
                          <a:effectLst/>
                        </a:rPr>
                        <a:t>und </a:t>
                      </a:r>
                      <a:r>
                        <a:rPr lang="de-DE" sz="2000" dirty="0">
                          <a:effectLst/>
                        </a:rPr>
                        <a:t>1 Stunde individuelle Förderung Stufe 5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32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+1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34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35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35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194+5 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</a:rPr>
                        <a:t>+1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+</a:t>
                      </a:r>
                      <a:r>
                        <a:rPr lang="de-DE" sz="2000" u="non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de-DE" sz="2000" u="non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0535"/>
              </p:ext>
            </p:extLst>
          </p:nvPr>
        </p:nvGraphicFramePr>
        <p:xfrm>
          <a:off x="890777" y="1431757"/>
          <a:ext cx="10410446" cy="293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01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219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Fach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5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6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7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8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9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10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Summe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8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383971" y="379946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70C0"/>
                </a:solidFill>
              </a:rPr>
              <a:t>Kontingentstundentafel</a:t>
            </a:r>
            <a:endParaRPr lang="de-DE" sz="4000" b="1" dirty="0">
              <a:solidFill>
                <a:srgbClr val="0070C0"/>
              </a:solidFill>
            </a:endParaRPr>
          </a:p>
        </p:txBody>
      </p:sp>
      <p:sp>
        <p:nvSpPr>
          <p:cNvPr id="2" name="AutoShape 2" descr="vorlesewettbewerb_2015.jpg"/>
          <p:cNvSpPr>
            <a:spLocks noChangeAspect="1" noChangeArrowheads="1"/>
          </p:cNvSpPr>
          <p:nvPr/>
        </p:nvSpPr>
        <p:spPr bwMode="auto">
          <a:xfrm>
            <a:off x="8611417" y="2136824"/>
            <a:ext cx="2512211" cy="251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vorlesewettbewerb_2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6" descr="vorlwettb 2011 01"/>
          <p:cNvSpPr>
            <a:spLocks noChangeAspect="1" noChangeArrowheads="1"/>
          </p:cNvSpPr>
          <p:nvPr/>
        </p:nvSpPr>
        <p:spPr bwMode="auto">
          <a:xfrm>
            <a:off x="3651193" y="7035726"/>
            <a:ext cx="1073625" cy="107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6213" y="1811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49024"/>
              </p:ext>
            </p:extLst>
          </p:nvPr>
        </p:nvGraphicFramePr>
        <p:xfrm>
          <a:off x="890777" y="1515979"/>
          <a:ext cx="10410446" cy="45431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49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14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Intensivierungsstunden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Deutsch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0,5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Englisch / Spanisch / Französisch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1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Mathematik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1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0,5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Zusatzangebot (freiwillig)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</a:rPr>
                        <a:t> </a:t>
                      </a:r>
                      <a:endParaRPr lang="de-DE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Trainingsunterricht (TU)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1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1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2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Gesamtzahl nicht verpflichtender Poolstunden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0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1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2</a:t>
                      </a:r>
                      <a:endParaRPr lang="de-DE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5+2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54851"/>
              </p:ext>
            </p:extLst>
          </p:nvPr>
        </p:nvGraphicFramePr>
        <p:xfrm>
          <a:off x="878746" y="1215188"/>
          <a:ext cx="10410446" cy="293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01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48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4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219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Fach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5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6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7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8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9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Stufe 10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Summe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0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8556" y="812806"/>
            <a:ext cx="11914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solidFill>
                  <a:schemeClr val="accent1">
                    <a:lumMod val="75000"/>
                  </a:schemeClr>
                </a:solidFill>
              </a:rPr>
              <a:t>Erfolgsmodell Allgemeinbildendes Gymnasium</a:t>
            </a:r>
            <a:endParaRPr lang="de-DE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6328" y="2087418"/>
            <a:ext cx="11619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solidFill>
                  <a:schemeClr val="accent1">
                    <a:lumMod val="75000"/>
                  </a:schemeClr>
                </a:solidFill>
              </a:rPr>
              <a:t>– der direkte Weg zum Abitur –</a:t>
            </a:r>
            <a:endParaRPr lang="de-DE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24201" y="3403030"/>
            <a:ext cx="7086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solidFill>
                  <a:schemeClr val="accent1">
                    <a:lumMod val="75000"/>
                  </a:schemeClr>
                </a:solidFill>
              </a:rPr>
              <a:t>am</a:t>
            </a:r>
            <a:r>
              <a:rPr lang="de-DE" sz="9600" b="1" dirty="0">
                <a:solidFill>
                  <a:schemeClr val="accent1">
                    <a:lumMod val="75000"/>
                  </a:schemeClr>
                </a:solidFill>
              </a:rPr>
              <a:t> MGTT</a:t>
            </a:r>
            <a:endParaRPr lang="de-DE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023" y="-2083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603875" y="5701939"/>
            <a:ext cx="695325" cy="300632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Chemie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eck 2"/>
          <p:cNvSpPr>
            <a:spLocks noChangeArrowheads="1"/>
          </p:cNvSpPr>
          <p:nvPr/>
        </p:nvSpPr>
        <p:spPr bwMode="auto">
          <a:xfrm>
            <a:off x="603849" y="3217265"/>
            <a:ext cx="695325" cy="300631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Geografie</a:t>
            </a:r>
          </a:p>
        </p:txBody>
      </p:sp>
      <p:sp>
        <p:nvSpPr>
          <p:cNvPr id="10" name="Rechteck 2"/>
          <p:cNvSpPr>
            <a:spLocks noChangeArrowheads="1"/>
          </p:cNvSpPr>
          <p:nvPr/>
        </p:nvSpPr>
        <p:spPr bwMode="auto">
          <a:xfrm>
            <a:off x="603849" y="1994022"/>
            <a:ext cx="1390650" cy="300631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Gemeinschaftskunde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2"/>
          <p:cNvSpPr>
            <a:spLocks noChangeArrowheads="1"/>
          </p:cNvSpPr>
          <p:nvPr/>
        </p:nvSpPr>
        <p:spPr bwMode="auto">
          <a:xfrm>
            <a:off x="1299174" y="3209428"/>
            <a:ext cx="695325" cy="300631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Französisch</a:t>
            </a:r>
          </a:p>
        </p:txBody>
      </p:sp>
      <p:sp>
        <p:nvSpPr>
          <p:cNvPr id="40" name="Rechteck 2"/>
          <p:cNvSpPr>
            <a:spLocks noChangeArrowheads="1"/>
          </p:cNvSpPr>
          <p:nvPr/>
        </p:nvSpPr>
        <p:spPr bwMode="auto">
          <a:xfrm>
            <a:off x="1299190" y="3827336"/>
            <a:ext cx="695325" cy="300631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Spanisch</a:t>
            </a:r>
          </a:p>
        </p:txBody>
      </p:sp>
      <p:sp>
        <p:nvSpPr>
          <p:cNvPr id="41" name="Rechteck 2"/>
          <p:cNvSpPr>
            <a:spLocks noChangeArrowheads="1"/>
          </p:cNvSpPr>
          <p:nvPr/>
        </p:nvSpPr>
        <p:spPr bwMode="auto">
          <a:xfrm>
            <a:off x="603849" y="2297723"/>
            <a:ext cx="695325" cy="300631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Latein</a:t>
            </a:r>
          </a:p>
        </p:txBody>
      </p:sp>
      <p:sp>
        <p:nvSpPr>
          <p:cNvPr id="43" name="Rechteck 2"/>
          <p:cNvSpPr>
            <a:spLocks noChangeArrowheads="1"/>
          </p:cNvSpPr>
          <p:nvPr/>
        </p:nvSpPr>
        <p:spPr bwMode="auto">
          <a:xfrm>
            <a:off x="1299174" y="2599549"/>
            <a:ext cx="695325" cy="300631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NWT</a:t>
            </a:r>
          </a:p>
        </p:txBody>
      </p:sp>
      <p:sp>
        <p:nvSpPr>
          <p:cNvPr id="44" name="Rechteck 2"/>
          <p:cNvSpPr>
            <a:spLocks noChangeArrowheads="1"/>
          </p:cNvSpPr>
          <p:nvPr/>
        </p:nvSpPr>
        <p:spPr bwMode="auto">
          <a:xfrm>
            <a:off x="1299195" y="4460976"/>
            <a:ext cx="684000" cy="28800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Physik</a:t>
            </a:r>
          </a:p>
        </p:txBody>
      </p:sp>
      <p:sp>
        <p:nvSpPr>
          <p:cNvPr id="46" name="Rechteck 2"/>
          <p:cNvSpPr>
            <a:spLocks noChangeArrowheads="1"/>
          </p:cNvSpPr>
          <p:nvPr/>
        </p:nvSpPr>
        <p:spPr bwMode="auto">
          <a:xfrm>
            <a:off x="1299190" y="3516150"/>
            <a:ext cx="695325" cy="300631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Biologie</a:t>
            </a:r>
          </a:p>
        </p:txBody>
      </p:sp>
      <p:sp>
        <p:nvSpPr>
          <p:cNvPr id="48" name="Rechteck 2"/>
          <p:cNvSpPr>
            <a:spLocks noChangeArrowheads="1"/>
          </p:cNvSpPr>
          <p:nvPr/>
        </p:nvSpPr>
        <p:spPr bwMode="auto">
          <a:xfrm>
            <a:off x="603849" y="2909576"/>
            <a:ext cx="695325" cy="300631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Informatik</a:t>
            </a:r>
          </a:p>
        </p:txBody>
      </p:sp>
      <p:sp>
        <p:nvSpPr>
          <p:cNvPr id="50" name="Rechteck 2"/>
          <p:cNvSpPr>
            <a:spLocks noChangeArrowheads="1"/>
          </p:cNvSpPr>
          <p:nvPr/>
        </p:nvSpPr>
        <p:spPr bwMode="auto">
          <a:xfrm>
            <a:off x="1299174" y="2908156"/>
            <a:ext cx="695325" cy="300631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Geschichte</a:t>
            </a:r>
          </a:p>
        </p:txBody>
      </p:sp>
      <p:sp>
        <p:nvSpPr>
          <p:cNvPr id="57" name="Rechteck 2"/>
          <p:cNvSpPr>
            <a:spLocks noChangeArrowheads="1"/>
          </p:cNvSpPr>
          <p:nvPr/>
        </p:nvSpPr>
        <p:spPr bwMode="auto">
          <a:xfrm>
            <a:off x="603849" y="6002570"/>
            <a:ext cx="1390650" cy="322031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Berufs-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u.</a:t>
            </a:r>
            <a:b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Studienorientierung</a:t>
            </a:r>
          </a:p>
        </p:txBody>
      </p:sp>
      <p:sp>
        <p:nvSpPr>
          <p:cNvPr id="58" name="Rechteck 2"/>
          <p:cNvSpPr>
            <a:spLocks noChangeArrowheads="1"/>
          </p:cNvSpPr>
          <p:nvPr/>
        </p:nvSpPr>
        <p:spPr bwMode="auto">
          <a:xfrm>
            <a:off x="1299195" y="5400198"/>
            <a:ext cx="695325" cy="300631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Wirtschaft</a:t>
            </a:r>
          </a:p>
        </p:txBody>
      </p:sp>
      <p:sp>
        <p:nvSpPr>
          <p:cNvPr id="75" name="Rechteck 2"/>
          <p:cNvSpPr>
            <a:spLocks noChangeArrowheads="1"/>
          </p:cNvSpPr>
          <p:nvPr/>
        </p:nvSpPr>
        <p:spPr bwMode="auto">
          <a:xfrm>
            <a:off x="2552958" y="4064816"/>
            <a:ext cx="695325" cy="387424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Theater</a:t>
            </a:r>
          </a:p>
        </p:txBody>
      </p:sp>
      <p:sp>
        <p:nvSpPr>
          <p:cNvPr id="60" name="Rechteck 2"/>
          <p:cNvSpPr>
            <a:spLocks noChangeArrowheads="1"/>
          </p:cNvSpPr>
          <p:nvPr/>
        </p:nvSpPr>
        <p:spPr bwMode="auto">
          <a:xfrm>
            <a:off x="3248671" y="4086288"/>
            <a:ext cx="695325" cy="361218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ELCH</a:t>
            </a:r>
          </a:p>
        </p:txBody>
      </p:sp>
      <p:sp>
        <p:nvSpPr>
          <p:cNvPr id="61" name="Rechteck 2"/>
          <p:cNvSpPr>
            <a:spLocks noChangeArrowheads="1"/>
          </p:cNvSpPr>
          <p:nvPr/>
        </p:nvSpPr>
        <p:spPr bwMode="auto">
          <a:xfrm>
            <a:off x="3248671" y="3722071"/>
            <a:ext cx="695325" cy="361218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DELF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hteck 2"/>
          <p:cNvSpPr>
            <a:spLocks noChangeArrowheads="1"/>
          </p:cNvSpPr>
          <p:nvPr/>
        </p:nvSpPr>
        <p:spPr bwMode="auto">
          <a:xfrm>
            <a:off x="3248673" y="5574691"/>
            <a:ext cx="695325" cy="361218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Big Band</a:t>
            </a:r>
          </a:p>
        </p:txBody>
      </p:sp>
      <p:sp>
        <p:nvSpPr>
          <p:cNvPr id="64" name="Rechteck 2"/>
          <p:cNvSpPr>
            <a:spLocks noChangeArrowheads="1"/>
          </p:cNvSpPr>
          <p:nvPr/>
        </p:nvSpPr>
        <p:spPr bwMode="auto">
          <a:xfrm>
            <a:off x="2553338" y="2995428"/>
            <a:ext cx="695325" cy="361218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Kammer-chor</a:t>
            </a:r>
          </a:p>
        </p:txBody>
      </p:sp>
      <p:sp>
        <p:nvSpPr>
          <p:cNvPr id="65" name="Rechteck 2"/>
          <p:cNvSpPr>
            <a:spLocks noChangeArrowheads="1"/>
          </p:cNvSpPr>
          <p:nvPr/>
        </p:nvSpPr>
        <p:spPr bwMode="auto">
          <a:xfrm>
            <a:off x="3248671" y="3358228"/>
            <a:ext cx="695325" cy="361218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Großer Chor</a:t>
            </a:r>
          </a:p>
        </p:txBody>
      </p:sp>
      <p:sp>
        <p:nvSpPr>
          <p:cNvPr id="72" name="Rechteck 2"/>
          <p:cNvSpPr>
            <a:spLocks noChangeArrowheads="1"/>
          </p:cNvSpPr>
          <p:nvPr/>
        </p:nvSpPr>
        <p:spPr bwMode="auto">
          <a:xfrm>
            <a:off x="3248815" y="2992392"/>
            <a:ext cx="695325" cy="361218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Jung und Alt</a:t>
            </a:r>
          </a:p>
        </p:txBody>
      </p:sp>
      <p:sp>
        <p:nvSpPr>
          <p:cNvPr id="74" name="Rechteck 2"/>
          <p:cNvSpPr>
            <a:spLocks noChangeArrowheads="1"/>
          </p:cNvSpPr>
          <p:nvPr/>
        </p:nvSpPr>
        <p:spPr bwMode="auto">
          <a:xfrm>
            <a:off x="2553373" y="4459630"/>
            <a:ext cx="695325" cy="361218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Maker-space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hteck 2"/>
          <p:cNvSpPr>
            <a:spLocks noChangeArrowheads="1"/>
          </p:cNvSpPr>
          <p:nvPr/>
        </p:nvSpPr>
        <p:spPr bwMode="auto">
          <a:xfrm>
            <a:off x="3248672" y="5218232"/>
            <a:ext cx="695325" cy="361218"/>
          </a:xfrm>
          <a:prstGeom prst="rect">
            <a:avLst/>
          </a:prstGeom>
          <a:solidFill>
            <a:srgbClr val="CCEC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Tennis</a:t>
            </a:r>
          </a:p>
        </p:txBody>
      </p:sp>
      <p:sp>
        <p:nvSpPr>
          <p:cNvPr id="77" name="Rechteck 2"/>
          <p:cNvSpPr>
            <a:spLocks noChangeArrowheads="1"/>
          </p:cNvSpPr>
          <p:nvPr/>
        </p:nvSpPr>
        <p:spPr bwMode="auto">
          <a:xfrm>
            <a:off x="3250411" y="2644695"/>
            <a:ext cx="695325" cy="361218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Chemie-AG</a:t>
            </a:r>
          </a:p>
        </p:txBody>
      </p:sp>
      <p:sp>
        <p:nvSpPr>
          <p:cNvPr id="78" name="Rechteck 2"/>
          <p:cNvSpPr>
            <a:spLocks noChangeArrowheads="1"/>
          </p:cNvSpPr>
          <p:nvPr/>
        </p:nvSpPr>
        <p:spPr bwMode="auto">
          <a:xfrm>
            <a:off x="2553371" y="3358049"/>
            <a:ext cx="695325" cy="361218"/>
          </a:xfrm>
          <a:prstGeom prst="rect">
            <a:avLst/>
          </a:prstGeom>
          <a:solidFill>
            <a:srgbClr val="CCEC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Volleyball</a:t>
            </a:r>
          </a:p>
        </p:txBody>
      </p:sp>
      <p:sp>
        <p:nvSpPr>
          <p:cNvPr id="79" name="Rechteck 2"/>
          <p:cNvSpPr>
            <a:spLocks noChangeArrowheads="1"/>
          </p:cNvSpPr>
          <p:nvPr/>
        </p:nvSpPr>
        <p:spPr bwMode="auto">
          <a:xfrm>
            <a:off x="2553374" y="5561812"/>
            <a:ext cx="695325" cy="361218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Italienisch</a:t>
            </a:r>
          </a:p>
        </p:txBody>
      </p:sp>
      <p:sp>
        <p:nvSpPr>
          <p:cNvPr id="80" name="Rechteck 2"/>
          <p:cNvSpPr>
            <a:spLocks noChangeArrowheads="1"/>
          </p:cNvSpPr>
          <p:nvPr/>
        </p:nvSpPr>
        <p:spPr bwMode="auto">
          <a:xfrm>
            <a:off x="3239138" y="2305250"/>
            <a:ext cx="707285" cy="342582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Bibliothek</a:t>
            </a:r>
          </a:p>
        </p:txBody>
      </p:sp>
      <p:sp>
        <p:nvSpPr>
          <p:cNvPr id="81" name="Rechteck 2"/>
          <p:cNvSpPr>
            <a:spLocks noChangeArrowheads="1"/>
          </p:cNvSpPr>
          <p:nvPr/>
        </p:nvSpPr>
        <p:spPr bwMode="auto">
          <a:xfrm>
            <a:off x="2553372" y="3720730"/>
            <a:ext cx="695325" cy="361218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Kunst-AG</a:t>
            </a:r>
          </a:p>
        </p:txBody>
      </p:sp>
      <p:sp>
        <p:nvSpPr>
          <p:cNvPr id="82" name="Rechteck 2"/>
          <p:cNvSpPr>
            <a:spLocks noChangeArrowheads="1"/>
          </p:cNvSpPr>
          <p:nvPr/>
        </p:nvSpPr>
        <p:spPr bwMode="auto">
          <a:xfrm>
            <a:off x="2553373" y="5216891"/>
            <a:ext cx="695325" cy="361218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Video-AG</a:t>
            </a:r>
          </a:p>
        </p:txBody>
      </p:sp>
      <p:sp>
        <p:nvSpPr>
          <p:cNvPr id="83" name="Rechteck 2"/>
          <p:cNvSpPr>
            <a:spLocks noChangeArrowheads="1"/>
          </p:cNvSpPr>
          <p:nvPr/>
        </p:nvSpPr>
        <p:spPr bwMode="auto">
          <a:xfrm>
            <a:off x="4519011" y="2476897"/>
            <a:ext cx="695325" cy="47649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Technik-Hilfe</a:t>
            </a:r>
          </a:p>
        </p:txBody>
      </p:sp>
      <p:sp>
        <p:nvSpPr>
          <p:cNvPr id="84" name="Rechteck 2"/>
          <p:cNvSpPr>
            <a:spLocks noChangeArrowheads="1"/>
          </p:cNvSpPr>
          <p:nvPr/>
        </p:nvSpPr>
        <p:spPr bwMode="auto">
          <a:xfrm>
            <a:off x="5204469" y="4866237"/>
            <a:ext cx="695325" cy="476490"/>
          </a:xfrm>
          <a:prstGeom prst="rect">
            <a:avLst/>
          </a:prstGeom>
          <a:solidFill>
            <a:srgbClr val="00B05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</a:rPr>
              <a:t>Schulsani-tätsdienst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5" name="Rechteck 2"/>
          <p:cNvSpPr>
            <a:spLocks noChangeArrowheads="1"/>
          </p:cNvSpPr>
          <p:nvPr/>
        </p:nvSpPr>
        <p:spPr bwMode="auto">
          <a:xfrm>
            <a:off x="5204085" y="3912013"/>
            <a:ext cx="695038" cy="483284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Arial Narrow" panose="020B0606020202030204" pitchFamily="34" charset="0"/>
              </a:rPr>
              <a:t>Compassion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86" name="Rechteck 2"/>
          <p:cNvSpPr>
            <a:spLocks noChangeArrowheads="1"/>
          </p:cNvSpPr>
          <p:nvPr/>
        </p:nvSpPr>
        <p:spPr bwMode="auto">
          <a:xfrm>
            <a:off x="4518718" y="5827541"/>
            <a:ext cx="695325" cy="491273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Mediation</a:t>
            </a:r>
          </a:p>
        </p:txBody>
      </p:sp>
      <p:sp>
        <p:nvSpPr>
          <p:cNvPr id="88" name="Rechteck 2"/>
          <p:cNvSpPr>
            <a:spLocks noChangeArrowheads="1"/>
          </p:cNvSpPr>
          <p:nvPr/>
        </p:nvSpPr>
        <p:spPr bwMode="auto">
          <a:xfrm>
            <a:off x="4518910" y="5366732"/>
            <a:ext cx="695325" cy="451060"/>
          </a:xfrm>
          <a:prstGeom prst="rect">
            <a:avLst/>
          </a:prstGeom>
          <a:solidFill>
            <a:srgbClr val="FF9933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 Welt</a:t>
            </a:r>
          </a:p>
        </p:txBody>
      </p:sp>
      <p:sp>
        <p:nvSpPr>
          <p:cNvPr id="90" name="Rechteck 2"/>
          <p:cNvSpPr>
            <a:spLocks noChangeArrowheads="1"/>
          </p:cNvSpPr>
          <p:nvPr/>
        </p:nvSpPr>
        <p:spPr bwMode="auto">
          <a:xfrm>
            <a:off x="5204471" y="5826156"/>
            <a:ext cx="695325" cy="491667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Homepage</a:t>
            </a:r>
          </a:p>
        </p:txBody>
      </p:sp>
      <p:sp>
        <p:nvSpPr>
          <p:cNvPr id="91" name="Rechteck 2"/>
          <p:cNvSpPr>
            <a:spLocks noChangeArrowheads="1"/>
          </p:cNvSpPr>
          <p:nvPr/>
        </p:nvSpPr>
        <p:spPr bwMode="auto">
          <a:xfrm>
            <a:off x="5203843" y="2001527"/>
            <a:ext cx="695045" cy="476490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Elternbrief</a:t>
            </a:r>
          </a:p>
        </p:txBody>
      </p:sp>
      <p:sp>
        <p:nvSpPr>
          <p:cNvPr id="93" name="Rechteck 2"/>
          <p:cNvSpPr>
            <a:spLocks noChangeArrowheads="1"/>
          </p:cNvSpPr>
          <p:nvPr/>
        </p:nvSpPr>
        <p:spPr bwMode="auto">
          <a:xfrm>
            <a:off x="5204470" y="5342166"/>
            <a:ext cx="695325" cy="47649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Schulpastoral</a:t>
            </a:r>
          </a:p>
        </p:txBody>
      </p:sp>
      <p:sp>
        <p:nvSpPr>
          <p:cNvPr id="99" name="Rechteck 2"/>
          <p:cNvSpPr>
            <a:spLocks noChangeArrowheads="1"/>
          </p:cNvSpPr>
          <p:nvPr/>
        </p:nvSpPr>
        <p:spPr bwMode="auto">
          <a:xfrm>
            <a:off x="4515756" y="4388872"/>
            <a:ext cx="695325" cy="476490"/>
          </a:xfrm>
          <a:prstGeom prst="rect">
            <a:avLst/>
          </a:prstGeom>
          <a:solidFill>
            <a:srgbClr val="5B9BD5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Prävention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800" dirty="0" smtClean="0">
                <a:latin typeface="Arial" panose="020B0604020202020204" pitchFamily="34" charset="0"/>
              </a:rPr>
              <a:t>Sucht</a:t>
            </a:r>
          </a:p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Gewalt</a:t>
            </a:r>
          </a:p>
        </p:txBody>
      </p:sp>
      <p:sp>
        <p:nvSpPr>
          <p:cNvPr id="100" name="Rechteck 2"/>
          <p:cNvSpPr>
            <a:spLocks noChangeArrowheads="1"/>
          </p:cNvSpPr>
          <p:nvPr/>
        </p:nvSpPr>
        <p:spPr bwMode="auto">
          <a:xfrm>
            <a:off x="5213032" y="3443621"/>
            <a:ext cx="695795" cy="47649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Lernmittel-tausch</a:t>
            </a:r>
          </a:p>
        </p:txBody>
      </p:sp>
      <p:sp>
        <p:nvSpPr>
          <p:cNvPr id="98" name="Rechteck 2"/>
          <p:cNvSpPr>
            <a:spLocks noChangeArrowheads="1"/>
          </p:cNvSpPr>
          <p:nvPr/>
        </p:nvSpPr>
        <p:spPr bwMode="auto">
          <a:xfrm>
            <a:off x="7234728" y="3263361"/>
            <a:ext cx="695325" cy="605213"/>
          </a:xfrm>
          <a:prstGeom prst="rect">
            <a:avLst/>
          </a:prstGeom>
          <a:solidFill>
            <a:srgbClr val="FF9933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Studientag</a:t>
            </a:r>
          </a:p>
        </p:txBody>
      </p:sp>
      <p:sp>
        <p:nvSpPr>
          <p:cNvPr id="102" name="Rechteck 2"/>
          <p:cNvSpPr>
            <a:spLocks noChangeArrowheads="1"/>
          </p:cNvSpPr>
          <p:nvPr/>
        </p:nvSpPr>
        <p:spPr bwMode="auto">
          <a:xfrm>
            <a:off x="6535772" y="4493365"/>
            <a:ext cx="1389999" cy="612555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BOGY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hteck 2"/>
          <p:cNvSpPr>
            <a:spLocks noChangeArrowheads="1"/>
          </p:cNvSpPr>
          <p:nvPr/>
        </p:nvSpPr>
        <p:spPr bwMode="auto">
          <a:xfrm>
            <a:off x="6526176" y="5711638"/>
            <a:ext cx="695325" cy="612555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Fit in D</a:t>
            </a:r>
          </a:p>
        </p:txBody>
      </p:sp>
      <p:sp>
        <p:nvSpPr>
          <p:cNvPr id="105" name="Rechteck 2"/>
          <p:cNvSpPr>
            <a:spLocks noChangeArrowheads="1"/>
          </p:cNvSpPr>
          <p:nvPr/>
        </p:nvSpPr>
        <p:spPr bwMode="auto">
          <a:xfrm>
            <a:off x="7228021" y="5712046"/>
            <a:ext cx="695325" cy="612555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Studien-beratung</a:t>
            </a:r>
          </a:p>
        </p:txBody>
      </p:sp>
      <p:sp>
        <p:nvSpPr>
          <p:cNvPr id="106" name="Rechteck 2"/>
          <p:cNvSpPr>
            <a:spLocks noChangeArrowheads="1"/>
          </p:cNvSpPr>
          <p:nvPr/>
        </p:nvSpPr>
        <p:spPr bwMode="auto">
          <a:xfrm>
            <a:off x="7227414" y="5093658"/>
            <a:ext cx="695325" cy="613057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Konversation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Spanisch</a:t>
            </a:r>
          </a:p>
        </p:txBody>
      </p:sp>
      <p:sp>
        <p:nvSpPr>
          <p:cNvPr id="107" name="Rechteck 2"/>
          <p:cNvSpPr>
            <a:spLocks noChangeArrowheads="1"/>
          </p:cNvSpPr>
          <p:nvPr/>
        </p:nvSpPr>
        <p:spPr bwMode="auto">
          <a:xfrm>
            <a:off x="6535772" y="3870067"/>
            <a:ext cx="695325" cy="612555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Konversation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Englisch</a:t>
            </a:r>
          </a:p>
        </p:txBody>
      </p:sp>
      <p:sp>
        <p:nvSpPr>
          <p:cNvPr id="109" name="Rechteck 2"/>
          <p:cNvSpPr>
            <a:spLocks noChangeArrowheads="1"/>
          </p:cNvSpPr>
          <p:nvPr/>
        </p:nvSpPr>
        <p:spPr bwMode="auto">
          <a:xfrm>
            <a:off x="7231711" y="3868813"/>
            <a:ext cx="695325" cy="612555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Rhetorik</a:t>
            </a:r>
          </a:p>
        </p:txBody>
      </p:sp>
      <p:sp>
        <p:nvSpPr>
          <p:cNvPr id="113" name="Rechteck 2"/>
          <p:cNvSpPr>
            <a:spLocks noChangeArrowheads="1"/>
          </p:cNvSpPr>
          <p:nvPr/>
        </p:nvSpPr>
        <p:spPr bwMode="auto">
          <a:xfrm>
            <a:off x="6534954" y="2022556"/>
            <a:ext cx="1398671" cy="612555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>
                <a:latin typeface="Arial" panose="020B0604020202020204" pitchFamily="34" charset="0"/>
              </a:rPr>
              <a:t>Deutsch als </a:t>
            </a:r>
            <a:r>
              <a:rPr lang="de-DE" altLang="de-DE" sz="800" dirty="0" smtClean="0">
                <a:latin typeface="Arial" panose="020B0604020202020204" pitchFamily="34" charset="0"/>
              </a:rPr>
              <a:t>Zweitsprache</a:t>
            </a:r>
            <a:endParaRPr lang="de-DE" altLang="de-DE" sz="800" dirty="0">
              <a:latin typeface="Arial" panose="020B0604020202020204" pitchFamily="34" charset="0"/>
            </a:endParaRPr>
          </a:p>
        </p:txBody>
      </p:sp>
      <p:sp>
        <p:nvSpPr>
          <p:cNvPr id="114" name="Rechteck 2"/>
          <p:cNvSpPr>
            <a:spLocks noChangeArrowheads="1"/>
          </p:cNvSpPr>
          <p:nvPr/>
        </p:nvSpPr>
        <p:spPr bwMode="auto">
          <a:xfrm>
            <a:off x="6518308" y="2624160"/>
            <a:ext cx="695325" cy="612555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Jobbörse</a:t>
            </a:r>
          </a:p>
        </p:txBody>
      </p:sp>
      <p:sp>
        <p:nvSpPr>
          <p:cNvPr id="67" name="Rechteck 2"/>
          <p:cNvSpPr>
            <a:spLocks noChangeArrowheads="1"/>
          </p:cNvSpPr>
          <p:nvPr/>
        </p:nvSpPr>
        <p:spPr bwMode="auto">
          <a:xfrm>
            <a:off x="8552482" y="5608017"/>
            <a:ext cx="1390650" cy="236609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Christentum und Kultur</a:t>
            </a:r>
          </a:p>
        </p:txBody>
      </p:sp>
      <p:sp>
        <p:nvSpPr>
          <p:cNvPr id="68" name="Rechteck 2"/>
          <p:cNvSpPr>
            <a:spLocks noChangeArrowheads="1"/>
          </p:cNvSpPr>
          <p:nvPr/>
        </p:nvSpPr>
        <p:spPr bwMode="auto">
          <a:xfrm>
            <a:off x="8556771" y="2457284"/>
            <a:ext cx="1390650" cy="236609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Mathe im Advent</a:t>
            </a:r>
          </a:p>
        </p:txBody>
      </p:sp>
      <p:sp>
        <p:nvSpPr>
          <p:cNvPr id="69" name="Rechteck 2"/>
          <p:cNvSpPr>
            <a:spLocks noChangeArrowheads="1"/>
          </p:cNvSpPr>
          <p:nvPr/>
        </p:nvSpPr>
        <p:spPr bwMode="auto">
          <a:xfrm>
            <a:off x="8556771" y="5130412"/>
            <a:ext cx="1390650" cy="236609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800" dirty="0" err="1"/>
              <a:t>ifm</a:t>
            </a:r>
            <a:r>
              <a:rPr lang="de-DE" sz="800" dirty="0"/>
              <a:t>-school-robotics-challenge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hteck 2"/>
          <p:cNvSpPr>
            <a:spLocks noChangeArrowheads="1"/>
          </p:cNvSpPr>
          <p:nvPr/>
        </p:nvSpPr>
        <p:spPr bwMode="auto">
          <a:xfrm>
            <a:off x="8556771" y="3763932"/>
            <a:ext cx="1390650" cy="236609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Dt. Gründerpreis</a:t>
            </a:r>
          </a:p>
        </p:txBody>
      </p:sp>
      <p:sp>
        <p:nvSpPr>
          <p:cNvPr id="120" name="Rechteck 2"/>
          <p:cNvSpPr>
            <a:spLocks noChangeArrowheads="1"/>
          </p:cNvSpPr>
          <p:nvPr/>
        </p:nvSpPr>
        <p:spPr bwMode="auto">
          <a:xfrm>
            <a:off x="8550009" y="5372059"/>
            <a:ext cx="1390650" cy="236609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Börsenspiel</a:t>
            </a:r>
          </a:p>
        </p:txBody>
      </p:sp>
      <p:sp>
        <p:nvSpPr>
          <p:cNvPr id="121" name="Rechteck 2"/>
          <p:cNvSpPr>
            <a:spLocks noChangeArrowheads="1"/>
          </p:cNvSpPr>
          <p:nvPr/>
        </p:nvSpPr>
        <p:spPr bwMode="auto">
          <a:xfrm>
            <a:off x="8556771" y="4000600"/>
            <a:ext cx="1390650" cy="236609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Smart-Don´t Start</a:t>
            </a:r>
          </a:p>
        </p:txBody>
      </p:sp>
      <p:sp>
        <p:nvSpPr>
          <p:cNvPr id="122" name="Rechteck 2"/>
          <p:cNvSpPr>
            <a:spLocks noChangeArrowheads="1"/>
          </p:cNvSpPr>
          <p:nvPr/>
        </p:nvSpPr>
        <p:spPr bwMode="auto">
          <a:xfrm>
            <a:off x="8556771" y="2223161"/>
            <a:ext cx="1390650" cy="236609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Jugend </a:t>
            </a: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creativ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hteck 2"/>
          <p:cNvSpPr>
            <a:spLocks noChangeArrowheads="1"/>
          </p:cNvSpPr>
          <p:nvPr/>
        </p:nvSpPr>
        <p:spPr bwMode="auto">
          <a:xfrm>
            <a:off x="8556771" y="4651496"/>
            <a:ext cx="1390650" cy="236609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Freundschaft ist bunt</a:t>
            </a:r>
          </a:p>
        </p:txBody>
      </p:sp>
      <p:sp>
        <p:nvSpPr>
          <p:cNvPr id="124" name="Rechteck 2"/>
          <p:cNvSpPr>
            <a:spLocks noChangeArrowheads="1"/>
          </p:cNvSpPr>
          <p:nvPr/>
        </p:nvSpPr>
        <p:spPr bwMode="auto">
          <a:xfrm>
            <a:off x="8556771" y="3047700"/>
            <a:ext cx="1390650" cy="236609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Jugend präsentiert</a:t>
            </a:r>
          </a:p>
        </p:txBody>
      </p:sp>
      <p:sp>
        <p:nvSpPr>
          <p:cNvPr id="125" name="Rechteck 2"/>
          <p:cNvSpPr>
            <a:spLocks noChangeArrowheads="1"/>
          </p:cNvSpPr>
          <p:nvPr/>
        </p:nvSpPr>
        <p:spPr bwMode="auto">
          <a:xfrm>
            <a:off x="8556771" y="4891160"/>
            <a:ext cx="1390650" cy="236609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Vorlesewettbewerb Englisch</a:t>
            </a:r>
          </a:p>
        </p:txBody>
      </p:sp>
      <p:sp>
        <p:nvSpPr>
          <p:cNvPr id="126" name="Rechteck 2"/>
          <p:cNvSpPr>
            <a:spLocks noChangeArrowheads="1"/>
          </p:cNvSpPr>
          <p:nvPr/>
        </p:nvSpPr>
        <p:spPr bwMode="auto">
          <a:xfrm>
            <a:off x="8556771" y="2694080"/>
            <a:ext cx="1390650" cy="349734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Young Women in Public </a:t>
            </a: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Award</a:t>
            </a:r>
          </a:p>
        </p:txBody>
      </p:sp>
      <p:sp>
        <p:nvSpPr>
          <p:cNvPr id="127" name="Rechteck 2"/>
          <p:cNvSpPr>
            <a:spLocks noChangeArrowheads="1"/>
          </p:cNvSpPr>
          <p:nvPr/>
        </p:nvSpPr>
        <p:spPr bwMode="auto">
          <a:xfrm>
            <a:off x="8556771" y="4240988"/>
            <a:ext cx="1390650" cy="411480"/>
          </a:xfrm>
          <a:prstGeom prst="rect">
            <a:avLst/>
          </a:prstGeom>
          <a:solidFill>
            <a:srgbClr val="CCEC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Jugend trainiert für Olympia (Handball, Fußball, Tennis)</a:t>
            </a:r>
          </a:p>
        </p:txBody>
      </p:sp>
      <p:sp>
        <p:nvSpPr>
          <p:cNvPr id="129" name="Rechteck 2"/>
          <p:cNvSpPr>
            <a:spLocks noChangeArrowheads="1"/>
          </p:cNvSpPr>
          <p:nvPr/>
        </p:nvSpPr>
        <p:spPr bwMode="auto">
          <a:xfrm>
            <a:off x="8559814" y="3288195"/>
            <a:ext cx="1390650" cy="236609"/>
          </a:xfrm>
          <a:prstGeom prst="rect">
            <a:avLst/>
          </a:prstGeom>
          <a:solidFill>
            <a:srgbClr val="92D05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Schreibwettbewerb</a:t>
            </a:r>
          </a:p>
        </p:txBody>
      </p:sp>
      <p:sp>
        <p:nvSpPr>
          <p:cNvPr id="133" name="Rechteck 2"/>
          <p:cNvSpPr>
            <a:spLocks noChangeArrowheads="1"/>
          </p:cNvSpPr>
          <p:nvPr/>
        </p:nvSpPr>
        <p:spPr bwMode="auto">
          <a:xfrm>
            <a:off x="10519524" y="5391850"/>
            <a:ext cx="1390650" cy="22947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Geschichte der Heuneburg</a:t>
            </a:r>
          </a:p>
        </p:txBody>
      </p:sp>
      <p:sp>
        <p:nvSpPr>
          <p:cNvPr id="137" name="Rechteck 2"/>
          <p:cNvSpPr>
            <a:spLocks noChangeArrowheads="1"/>
          </p:cNvSpPr>
          <p:nvPr/>
        </p:nvSpPr>
        <p:spPr bwMode="auto">
          <a:xfrm>
            <a:off x="10519524" y="2232804"/>
            <a:ext cx="1390650" cy="22947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Klosterfahrt</a:t>
            </a:r>
          </a:p>
        </p:txBody>
      </p:sp>
      <p:sp>
        <p:nvSpPr>
          <p:cNvPr id="138" name="Rechteck 2"/>
          <p:cNvSpPr>
            <a:spLocks noChangeArrowheads="1"/>
          </p:cNvSpPr>
          <p:nvPr/>
        </p:nvSpPr>
        <p:spPr bwMode="auto">
          <a:xfrm>
            <a:off x="10519524" y="4032745"/>
            <a:ext cx="1390650" cy="22947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Technorama</a:t>
            </a:r>
          </a:p>
        </p:txBody>
      </p:sp>
      <p:sp>
        <p:nvSpPr>
          <p:cNvPr id="139" name="Rechteck 2"/>
          <p:cNvSpPr>
            <a:spLocks noChangeArrowheads="1"/>
          </p:cNvSpPr>
          <p:nvPr/>
        </p:nvSpPr>
        <p:spPr bwMode="auto">
          <a:xfrm>
            <a:off x="10519524" y="4263245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Wallis-Austausch</a:t>
            </a:r>
          </a:p>
        </p:txBody>
      </p:sp>
      <p:sp>
        <p:nvSpPr>
          <p:cNvPr id="140" name="Rechteck 2"/>
          <p:cNvSpPr>
            <a:spLocks noChangeArrowheads="1"/>
          </p:cNvSpPr>
          <p:nvPr/>
        </p:nvSpPr>
        <p:spPr bwMode="auto">
          <a:xfrm>
            <a:off x="10519524" y="3153448"/>
            <a:ext cx="1390650" cy="229470"/>
          </a:xfrm>
          <a:prstGeom prst="rect">
            <a:avLst/>
          </a:prstGeom>
          <a:solidFill>
            <a:srgbClr val="99FF66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Theaterhütte</a:t>
            </a:r>
          </a:p>
        </p:txBody>
      </p:sp>
      <p:sp>
        <p:nvSpPr>
          <p:cNvPr id="141" name="Rechteck 2"/>
          <p:cNvSpPr>
            <a:spLocks noChangeArrowheads="1"/>
          </p:cNvSpPr>
          <p:nvPr/>
        </p:nvSpPr>
        <p:spPr bwMode="auto">
          <a:xfrm>
            <a:off x="10519524" y="2696780"/>
            <a:ext cx="1390650" cy="22947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Waldschulheim</a:t>
            </a:r>
          </a:p>
        </p:txBody>
      </p:sp>
      <p:sp>
        <p:nvSpPr>
          <p:cNvPr id="142" name="Rechteck 2"/>
          <p:cNvSpPr>
            <a:spLocks noChangeArrowheads="1"/>
          </p:cNvSpPr>
          <p:nvPr/>
        </p:nvSpPr>
        <p:spPr bwMode="auto">
          <a:xfrm>
            <a:off x="10519524" y="3807244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Boëge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-Austausch</a:t>
            </a:r>
          </a:p>
        </p:txBody>
      </p:sp>
      <p:sp>
        <p:nvSpPr>
          <p:cNvPr id="144" name="Rechteck 2"/>
          <p:cNvSpPr>
            <a:spLocks noChangeArrowheads="1"/>
          </p:cNvSpPr>
          <p:nvPr/>
        </p:nvSpPr>
        <p:spPr bwMode="auto">
          <a:xfrm>
            <a:off x="10519524" y="4948512"/>
            <a:ext cx="1390650" cy="22947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Europa-Projekt</a:t>
            </a:r>
          </a:p>
        </p:txBody>
      </p:sp>
      <p:sp>
        <p:nvSpPr>
          <p:cNvPr id="145" name="Rechteck 2"/>
          <p:cNvSpPr>
            <a:spLocks noChangeArrowheads="1"/>
          </p:cNvSpPr>
          <p:nvPr/>
        </p:nvSpPr>
        <p:spPr bwMode="auto">
          <a:xfrm>
            <a:off x="10519524" y="1993692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Göteborg-Austausch</a:t>
            </a:r>
          </a:p>
        </p:txBody>
      </p:sp>
      <p:sp>
        <p:nvSpPr>
          <p:cNvPr id="146" name="Rechteck 2"/>
          <p:cNvSpPr>
            <a:spLocks noChangeArrowheads="1"/>
          </p:cNvSpPr>
          <p:nvPr/>
        </p:nvSpPr>
        <p:spPr bwMode="auto">
          <a:xfrm>
            <a:off x="10519524" y="2463996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Casteldelpiano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-Austausch</a:t>
            </a:r>
          </a:p>
        </p:txBody>
      </p:sp>
      <p:sp>
        <p:nvSpPr>
          <p:cNvPr id="147" name="Rechteck 2"/>
          <p:cNvSpPr>
            <a:spLocks noChangeArrowheads="1"/>
          </p:cNvSpPr>
          <p:nvPr/>
        </p:nvSpPr>
        <p:spPr bwMode="auto">
          <a:xfrm>
            <a:off x="10519524" y="2927611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Sprachschule Salamanca</a:t>
            </a:r>
          </a:p>
        </p:txBody>
      </p:sp>
      <p:sp>
        <p:nvSpPr>
          <p:cNvPr id="148" name="Rechteck 2"/>
          <p:cNvSpPr>
            <a:spLocks noChangeArrowheads="1"/>
          </p:cNvSpPr>
          <p:nvPr/>
        </p:nvSpPr>
        <p:spPr bwMode="auto">
          <a:xfrm>
            <a:off x="10519524" y="3342404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USA-Austausch</a:t>
            </a:r>
          </a:p>
        </p:txBody>
      </p:sp>
      <p:sp>
        <p:nvSpPr>
          <p:cNvPr id="150" name="Rechteck 2"/>
          <p:cNvSpPr>
            <a:spLocks noChangeArrowheads="1"/>
          </p:cNvSpPr>
          <p:nvPr/>
        </p:nvSpPr>
        <p:spPr bwMode="auto">
          <a:xfrm>
            <a:off x="10519524" y="5163273"/>
            <a:ext cx="1390650" cy="22947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Studienfahrten</a:t>
            </a:r>
          </a:p>
        </p:txBody>
      </p:sp>
      <p:sp>
        <p:nvSpPr>
          <p:cNvPr id="151" name="Rechteck 2"/>
          <p:cNvSpPr>
            <a:spLocks noChangeArrowheads="1"/>
          </p:cNvSpPr>
          <p:nvPr/>
        </p:nvSpPr>
        <p:spPr bwMode="auto">
          <a:xfrm>
            <a:off x="10519524" y="3575320"/>
            <a:ext cx="1390650" cy="22947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Ausflug der Konfliktlotsen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45687" y="6404271"/>
            <a:ext cx="1675717" cy="369332"/>
            <a:chOff x="592727" y="6404271"/>
            <a:chExt cx="1675717" cy="369332"/>
          </a:xfrm>
        </p:grpSpPr>
        <p:sp>
          <p:nvSpPr>
            <p:cNvPr id="19" name="Rechteck 18"/>
            <p:cNvSpPr/>
            <p:nvPr/>
          </p:nvSpPr>
          <p:spPr>
            <a:xfrm>
              <a:off x="592727" y="6480489"/>
              <a:ext cx="695325" cy="19328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253066" y="6404271"/>
              <a:ext cx="1015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Sprache</a:t>
              </a:r>
              <a:endParaRPr lang="de-DE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843967" y="6404271"/>
            <a:ext cx="1692822" cy="369332"/>
            <a:chOff x="2565327" y="6404271"/>
            <a:chExt cx="1692822" cy="369332"/>
          </a:xfrm>
        </p:grpSpPr>
        <p:sp>
          <p:nvSpPr>
            <p:cNvPr id="131" name="Rechteck 130"/>
            <p:cNvSpPr/>
            <p:nvPr/>
          </p:nvSpPr>
          <p:spPr>
            <a:xfrm>
              <a:off x="2565327" y="6480489"/>
              <a:ext cx="695325" cy="193288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Textfeld 152"/>
            <p:cNvSpPr txBox="1"/>
            <p:nvPr/>
          </p:nvSpPr>
          <p:spPr>
            <a:xfrm>
              <a:off x="3242771" y="6404271"/>
              <a:ext cx="1015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MINT</a:t>
              </a:r>
              <a:endParaRPr lang="de-DE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260305" y="6401628"/>
            <a:ext cx="2945266" cy="369332"/>
            <a:chOff x="4205185" y="6401628"/>
            <a:chExt cx="2945266" cy="369332"/>
          </a:xfrm>
        </p:grpSpPr>
        <p:sp>
          <p:nvSpPr>
            <p:cNvPr id="149" name="Rechteck 148"/>
            <p:cNvSpPr/>
            <p:nvPr/>
          </p:nvSpPr>
          <p:spPr>
            <a:xfrm>
              <a:off x="4205185" y="6480489"/>
              <a:ext cx="695325" cy="193288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Textfeld 153"/>
            <p:cNvSpPr txBox="1"/>
            <p:nvPr/>
          </p:nvSpPr>
          <p:spPr>
            <a:xfrm>
              <a:off x="4886050" y="6401628"/>
              <a:ext cx="226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Gesellschaft + Soziales</a:t>
              </a:r>
              <a:endParaRPr lang="de-DE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225686" y="6391575"/>
            <a:ext cx="2240716" cy="369332"/>
            <a:chOff x="7566806" y="6391575"/>
            <a:chExt cx="2240716" cy="369332"/>
          </a:xfrm>
        </p:grpSpPr>
        <p:sp>
          <p:nvSpPr>
            <p:cNvPr id="143" name="Rechteck 142"/>
            <p:cNvSpPr/>
            <p:nvPr/>
          </p:nvSpPr>
          <p:spPr>
            <a:xfrm>
              <a:off x="7566806" y="6480489"/>
              <a:ext cx="695325" cy="193288"/>
            </a:xfrm>
            <a:prstGeom prst="rect">
              <a:avLst/>
            </a:prstGeom>
            <a:solidFill>
              <a:srgbClr val="99FF66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Textfeld 155"/>
            <p:cNvSpPr txBox="1"/>
            <p:nvPr/>
          </p:nvSpPr>
          <p:spPr>
            <a:xfrm>
              <a:off x="8271508" y="6391575"/>
              <a:ext cx="1536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Kunst + Kultur</a:t>
              </a:r>
              <a:endParaRPr lang="de-DE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8456820" y="6401628"/>
            <a:ext cx="1543184" cy="369332"/>
            <a:chOff x="10163700" y="6401628"/>
            <a:chExt cx="1543184" cy="369332"/>
          </a:xfrm>
        </p:grpSpPr>
        <p:sp>
          <p:nvSpPr>
            <p:cNvPr id="157" name="Rechteck 156"/>
            <p:cNvSpPr/>
            <p:nvPr/>
          </p:nvSpPr>
          <p:spPr>
            <a:xfrm>
              <a:off x="10163700" y="6487577"/>
              <a:ext cx="695325" cy="193288"/>
            </a:xfrm>
            <a:prstGeom prst="rect">
              <a:avLst/>
            </a:prstGeom>
            <a:solidFill>
              <a:srgbClr val="CCECFF"/>
            </a:solidFill>
            <a:ln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Textfeld 157"/>
            <p:cNvSpPr txBox="1"/>
            <p:nvPr/>
          </p:nvSpPr>
          <p:spPr>
            <a:xfrm>
              <a:off x="10888721" y="6401628"/>
              <a:ext cx="818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Sport</a:t>
              </a:r>
              <a:endParaRPr lang="de-DE" dirty="0"/>
            </a:p>
          </p:txBody>
        </p:sp>
      </p:grpSp>
      <p:sp>
        <p:nvSpPr>
          <p:cNvPr id="159" name="Rechteck 2"/>
          <p:cNvSpPr>
            <a:spLocks noChangeArrowheads="1"/>
          </p:cNvSpPr>
          <p:nvPr/>
        </p:nvSpPr>
        <p:spPr bwMode="auto">
          <a:xfrm>
            <a:off x="4514170" y="3914558"/>
            <a:ext cx="695733" cy="476490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Schulsozial-arbeit</a:t>
            </a:r>
          </a:p>
        </p:txBody>
      </p:sp>
      <p:sp>
        <p:nvSpPr>
          <p:cNvPr id="130" name="Rechteck 129"/>
          <p:cNvSpPr/>
          <p:nvPr/>
        </p:nvSpPr>
        <p:spPr>
          <a:xfrm>
            <a:off x="160378" y="1980648"/>
            <a:ext cx="443906" cy="4326721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Fachunterricht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hteck 154"/>
          <p:cNvSpPr/>
          <p:nvPr/>
        </p:nvSpPr>
        <p:spPr>
          <a:xfrm>
            <a:off x="4084660" y="2008005"/>
            <a:ext cx="425034" cy="4312064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Soziales Miteinander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hteck 160"/>
          <p:cNvSpPr/>
          <p:nvPr/>
        </p:nvSpPr>
        <p:spPr>
          <a:xfrm>
            <a:off x="6068851" y="2009518"/>
            <a:ext cx="458129" cy="4313005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Förderung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hteck 162"/>
          <p:cNvSpPr/>
          <p:nvPr/>
        </p:nvSpPr>
        <p:spPr>
          <a:xfrm>
            <a:off x="10109907" y="1994681"/>
            <a:ext cx="395319" cy="4329944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Exkursionen, Fahrten, Ausflüge</a:t>
            </a:r>
            <a:endParaRPr lang="de-DE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hteck 2"/>
          <p:cNvSpPr>
            <a:spLocks noChangeArrowheads="1"/>
          </p:cNvSpPr>
          <p:nvPr/>
        </p:nvSpPr>
        <p:spPr bwMode="auto">
          <a:xfrm>
            <a:off x="2556869" y="2289031"/>
            <a:ext cx="695325" cy="361218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  <a:t>Jugend debattiert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hteck 2"/>
          <p:cNvSpPr>
            <a:spLocks noChangeArrowheads="1"/>
          </p:cNvSpPr>
          <p:nvPr/>
        </p:nvSpPr>
        <p:spPr bwMode="auto">
          <a:xfrm>
            <a:off x="8545288" y="2010091"/>
            <a:ext cx="1390650" cy="236609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Jugend debattiert</a:t>
            </a:r>
          </a:p>
        </p:txBody>
      </p:sp>
      <p:sp>
        <p:nvSpPr>
          <p:cNvPr id="152" name="Rechteck 151"/>
          <p:cNvSpPr/>
          <p:nvPr/>
        </p:nvSpPr>
        <p:spPr>
          <a:xfrm>
            <a:off x="2126287" y="1984118"/>
            <a:ext cx="417979" cy="4332948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AG-Angebot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hteck 2"/>
          <p:cNvSpPr>
            <a:spLocks noChangeArrowheads="1"/>
          </p:cNvSpPr>
          <p:nvPr/>
        </p:nvSpPr>
        <p:spPr bwMode="auto">
          <a:xfrm>
            <a:off x="8550312" y="6087584"/>
            <a:ext cx="1390650" cy="236609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 Challenge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8088506" y="1989142"/>
            <a:ext cx="448597" cy="4332986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Wettbewerbe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-748235" y="-8485"/>
            <a:ext cx="12456209" cy="1837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Gleichschenkliges Dreieck 159"/>
          <p:cNvSpPr/>
          <p:nvPr/>
        </p:nvSpPr>
        <p:spPr>
          <a:xfrm>
            <a:off x="89798" y="285228"/>
            <a:ext cx="12009377" cy="1489393"/>
          </a:xfrm>
          <a:prstGeom prst="triangle">
            <a:avLst>
              <a:gd name="adj" fmla="val 50128"/>
            </a:avLst>
          </a:prstGeom>
          <a:solidFill>
            <a:srgbClr val="3399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MGTT</a:t>
            </a:r>
          </a:p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</p:txBody>
      </p:sp>
      <p:sp>
        <p:nvSpPr>
          <p:cNvPr id="21" name="Rechteck 20"/>
          <p:cNvSpPr/>
          <p:nvPr/>
        </p:nvSpPr>
        <p:spPr>
          <a:xfrm>
            <a:off x="3475126" y="1156735"/>
            <a:ext cx="5381799" cy="688490"/>
          </a:xfrm>
          <a:prstGeom prst="rect">
            <a:avLst/>
          </a:prstGeom>
          <a:solidFill>
            <a:srgbClr val="339933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Allgemeinbildendes Gymnasium</a:t>
            </a:r>
          </a:p>
          <a:p>
            <a:pPr algn="ctr"/>
            <a:endParaRPr lang="de-DE" dirty="0"/>
          </a:p>
        </p:txBody>
      </p:sp>
      <p:sp>
        <p:nvSpPr>
          <p:cNvPr id="164" name="Gleichschenkliges Dreieck 163"/>
          <p:cNvSpPr/>
          <p:nvPr/>
        </p:nvSpPr>
        <p:spPr>
          <a:xfrm>
            <a:off x="89798" y="276145"/>
            <a:ext cx="12009377" cy="1489393"/>
          </a:xfrm>
          <a:prstGeom prst="triangle">
            <a:avLst>
              <a:gd name="adj" fmla="val 50128"/>
            </a:avLst>
          </a:prstGeom>
          <a:solidFill>
            <a:srgbClr val="3399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MGTT </a:t>
            </a:r>
            <a:b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2"/>
          <p:cNvSpPr>
            <a:spLocks noChangeArrowheads="1"/>
          </p:cNvSpPr>
          <p:nvPr/>
        </p:nvSpPr>
        <p:spPr bwMode="auto">
          <a:xfrm>
            <a:off x="1299195" y="5701939"/>
            <a:ext cx="695325" cy="300631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Deutsch</a:t>
            </a:r>
          </a:p>
        </p:txBody>
      </p:sp>
      <p:sp>
        <p:nvSpPr>
          <p:cNvPr id="52" name="Rechteck 2"/>
          <p:cNvSpPr>
            <a:spLocks noChangeArrowheads="1"/>
          </p:cNvSpPr>
          <p:nvPr/>
        </p:nvSpPr>
        <p:spPr bwMode="auto">
          <a:xfrm>
            <a:off x="603874" y="5401308"/>
            <a:ext cx="695325" cy="300631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Bildende Kunst</a:t>
            </a:r>
          </a:p>
        </p:txBody>
      </p:sp>
      <p:sp>
        <p:nvSpPr>
          <p:cNvPr id="53" name="Rechteck 2"/>
          <p:cNvSpPr>
            <a:spLocks noChangeArrowheads="1"/>
          </p:cNvSpPr>
          <p:nvPr/>
        </p:nvSpPr>
        <p:spPr bwMode="auto">
          <a:xfrm>
            <a:off x="1299195" y="4766462"/>
            <a:ext cx="684000" cy="288000"/>
          </a:xfrm>
          <a:prstGeom prst="rect">
            <a:avLst/>
          </a:prstGeom>
          <a:solidFill>
            <a:srgbClr val="CCEC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Sport</a:t>
            </a:r>
          </a:p>
        </p:txBody>
      </p:sp>
      <p:sp>
        <p:nvSpPr>
          <p:cNvPr id="54" name="Rechteck 2"/>
          <p:cNvSpPr>
            <a:spLocks noChangeArrowheads="1"/>
          </p:cNvSpPr>
          <p:nvPr/>
        </p:nvSpPr>
        <p:spPr bwMode="auto">
          <a:xfrm>
            <a:off x="603874" y="4763650"/>
            <a:ext cx="684000" cy="288000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BNT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hteck 2"/>
          <p:cNvSpPr>
            <a:spLocks noChangeArrowheads="1"/>
          </p:cNvSpPr>
          <p:nvPr/>
        </p:nvSpPr>
        <p:spPr bwMode="auto">
          <a:xfrm>
            <a:off x="603874" y="4457390"/>
            <a:ext cx="684000" cy="288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Englisch</a:t>
            </a:r>
          </a:p>
        </p:txBody>
      </p:sp>
      <p:sp>
        <p:nvSpPr>
          <p:cNvPr id="38" name="Rechteck 2"/>
          <p:cNvSpPr>
            <a:spLocks noChangeArrowheads="1"/>
          </p:cNvSpPr>
          <p:nvPr/>
        </p:nvSpPr>
        <p:spPr bwMode="auto">
          <a:xfrm>
            <a:off x="603873" y="4128739"/>
            <a:ext cx="1390650" cy="33294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Katholischer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Religionsunterricht</a:t>
            </a:r>
          </a:p>
        </p:txBody>
      </p:sp>
      <p:sp>
        <p:nvSpPr>
          <p:cNvPr id="5" name="Rechteck 2"/>
          <p:cNvSpPr>
            <a:spLocks noChangeArrowheads="1"/>
          </p:cNvSpPr>
          <p:nvPr/>
        </p:nvSpPr>
        <p:spPr bwMode="auto">
          <a:xfrm>
            <a:off x="603857" y="3826985"/>
            <a:ext cx="695325" cy="300631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Mathematik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hteck 2"/>
          <p:cNvSpPr>
            <a:spLocks noChangeArrowheads="1"/>
          </p:cNvSpPr>
          <p:nvPr/>
        </p:nvSpPr>
        <p:spPr bwMode="auto">
          <a:xfrm>
            <a:off x="603857" y="3518949"/>
            <a:ext cx="695325" cy="300631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Musik</a:t>
            </a:r>
          </a:p>
        </p:txBody>
      </p:sp>
      <p:sp>
        <p:nvSpPr>
          <p:cNvPr id="49" name="Rechteck 2"/>
          <p:cNvSpPr>
            <a:spLocks noChangeArrowheads="1"/>
          </p:cNvSpPr>
          <p:nvPr/>
        </p:nvSpPr>
        <p:spPr bwMode="auto">
          <a:xfrm>
            <a:off x="603849" y="2601759"/>
            <a:ext cx="695325" cy="300631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>
                <a:latin typeface="Arial" panose="020B0604020202020204" pitchFamily="34" charset="0"/>
              </a:rPr>
              <a:t>Ethik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7" name="Rechteck 2"/>
          <p:cNvSpPr>
            <a:spLocks noChangeArrowheads="1"/>
          </p:cNvSpPr>
          <p:nvPr/>
        </p:nvSpPr>
        <p:spPr bwMode="auto">
          <a:xfrm>
            <a:off x="1299174" y="2296701"/>
            <a:ext cx="695325" cy="300631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Medien-bildung</a:t>
            </a:r>
          </a:p>
        </p:txBody>
      </p:sp>
      <p:sp>
        <p:nvSpPr>
          <p:cNvPr id="71" name="Rechteck 2"/>
          <p:cNvSpPr>
            <a:spLocks noChangeArrowheads="1"/>
          </p:cNvSpPr>
          <p:nvPr/>
        </p:nvSpPr>
        <p:spPr bwMode="auto">
          <a:xfrm>
            <a:off x="2553407" y="5940969"/>
            <a:ext cx="1390650" cy="383632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Unterstufenchor</a:t>
            </a:r>
          </a:p>
        </p:txBody>
      </p:sp>
      <p:sp>
        <p:nvSpPr>
          <p:cNvPr id="63" name="Rechteck 2"/>
          <p:cNvSpPr>
            <a:spLocks noChangeArrowheads="1"/>
          </p:cNvSpPr>
          <p:nvPr/>
        </p:nvSpPr>
        <p:spPr bwMode="auto">
          <a:xfrm>
            <a:off x="2553103" y="2645864"/>
            <a:ext cx="695325" cy="361218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Orchester</a:t>
            </a:r>
          </a:p>
        </p:txBody>
      </p:sp>
      <p:sp>
        <p:nvSpPr>
          <p:cNvPr id="168" name="Rechteck 2"/>
          <p:cNvSpPr>
            <a:spLocks noChangeArrowheads="1"/>
          </p:cNvSpPr>
          <p:nvPr/>
        </p:nvSpPr>
        <p:spPr bwMode="auto">
          <a:xfrm>
            <a:off x="3243172" y="1979110"/>
            <a:ext cx="695325" cy="319339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BUCH-Projekt</a:t>
            </a:r>
          </a:p>
        </p:txBody>
      </p:sp>
      <p:sp>
        <p:nvSpPr>
          <p:cNvPr id="169" name="Rechteck 2"/>
          <p:cNvSpPr>
            <a:spLocks noChangeArrowheads="1"/>
          </p:cNvSpPr>
          <p:nvPr/>
        </p:nvSpPr>
        <p:spPr bwMode="auto">
          <a:xfrm>
            <a:off x="2556869" y="1979846"/>
            <a:ext cx="707285" cy="315713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Kinder-Theater</a:t>
            </a:r>
          </a:p>
        </p:txBody>
      </p:sp>
      <p:sp>
        <p:nvSpPr>
          <p:cNvPr id="96" name="Rechteck 2"/>
          <p:cNvSpPr>
            <a:spLocks noChangeArrowheads="1"/>
          </p:cNvSpPr>
          <p:nvPr/>
        </p:nvSpPr>
        <p:spPr bwMode="auto">
          <a:xfrm>
            <a:off x="4518763" y="4863187"/>
            <a:ext cx="695325" cy="476490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GRÜNER-Training</a:t>
            </a:r>
          </a:p>
        </p:txBody>
      </p:sp>
      <p:sp>
        <p:nvSpPr>
          <p:cNvPr id="89" name="Rechteck 2"/>
          <p:cNvSpPr>
            <a:spLocks noChangeArrowheads="1"/>
          </p:cNvSpPr>
          <p:nvPr/>
        </p:nvSpPr>
        <p:spPr bwMode="auto">
          <a:xfrm>
            <a:off x="5203843" y="4391040"/>
            <a:ext cx="695325" cy="476490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Schulgottes-dienst</a:t>
            </a:r>
          </a:p>
        </p:txBody>
      </p:sp>
      <p:sp>
        <p:nvSpPr>
          <p:cNvPr id="97" name="Rechteck 2"/>
          <p:cNvSpPr>
            <a:spLocks noChangeArrowheads="1"/>
          </p:cNvSpPr>
          <p:nvPr/>
        </p:nvSpPr>
        <p:spPr bwMode="auto">
          <a:xfrm>
            <a:off x="4515675" y="3435523"/>
            <a:ext cx="695325" cy="476490"/>
          </a:xfrm>
          <a:prstGeom prst="rect">
            <a:avLst/>
          </a:prstGeom>
          <a:solidFill>
            <a:srgbClr val="FF9933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Tag für Äthiopien</a:t>
            </a:r>
          </a:p>
        </p:txBody>
      </p:sp>
      <p:sp>
        <p:nvSpPr>
          <p:cNvPr id="94" name="Rechteck 2"/>
          <p:cNvSpPr>
            <a:spLocks noChangeArrowheads="1"/>
          </p:cNvSpPr>
          <p:nvPr/>
        </p:nvSpPr>
        <p:spPr bwMode="auto">
          <a:xfrm>
            <a:off x="5215750" y="2481767"/>
            <a:ext cx="695325" cy="47649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SMV</a:t>
            </a:r>
          </a:p>
        </p:txBody>
      </p:sp>
      <p:sp>
        <p:nvSpPr>
          <p:cNvPr id="92" name="Rechteck 2"/>
          <p:cNvSpPr>
            <a:spLocks noChangeArrowheads="1"/>
          </p:cNvSpPr>
          <p:nvPr/>
        </p:nvSpPr>
        <p:spPr bwMode="auto">
          <a:xfrm>
            <a:off x="4515675" y="2002290"/>
            <a:ext cx="694228" cy="47649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HAB</a:t>
            </a:r>
          </a:p>
        </p:txBody>
      </p:sp>
      <p:sp>
        <p:nvSpPr>
          <p:cNvPr id="108" name="Rechteck 2"/>
          <p:cNvSpPr>
            <a:spLocks noChangeArrowheads="1"/>
          </p:cNvSpPr>
          <p:nvPr/>
        </p:nvSpPr>
        <p:spPr bwMode="auto">
          <a:xfrm>
            <a:off x="6532401" y="5093677"/>
            <a:ext cx="695325" cy="612555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Lernen lernen</a:t>
            </a:r>
          </a:p>
        </p:txBody>
      </p:sp>
      <p:sp>
        <p:nvSpPr>
          <p:cNvPr id="112" name="Rechteck 2"/>
          <p:cNvSpPr>
            <a:spLocks noChangeArrowheads="1"/>
          </p:cNvSpPr>
          <p:nvPr/>
        </p:nvSpPr>
        <p:spPr bwMode="auto">
          <a:xfrm>
            <a:off x="6548074" y="3233103"/>
            <a:ext cx="695325" cy="612555"/>
          </a:xfrm>
          <a:prstGeom prst="rect">
            <a:avLst/>
          </a:prstGeom>
          <a:solidFill>
            <a:srgbClr val="99FF66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TU</a:t>
            </a:r>
          </a:p>
        </p:txBody>
      </p:sp>
      <p:sp>
        <p:nvSpPr>
          <p:cNvPr id="104" name="Rechteck 2"/>
          <p:cNvSpPr>
            <a:spLocks noChangeArrowheads="1"/>
          </p:cNvSpPr>
          <p:nvPr/>
        </p:nvSpPr>
        <p:spPr bwMode="auto">
          <a:xfrm>
            <a:off x="7234727" y="2647347"/>
            <a:ext cx="695325" cy="61255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LRS</a:t>
            </a: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-Training</a:t>
            </a:r>
          </a:p>
        </p:txBody>
      </p:sp>
      <p:sp>
        <p:nvSpPr>
          <p:cNvPr id="134" name="Rechteck 2"/>
          <p:cNvSpPr>
            <a:spLocks noChangeArrowheads="1"/>
          </p:cNvSpPr>
          <p:nvPr/>
        </p:nvSpPr>
        <p:spPr bwMode="auto">
          <a:xfrm>
            <a:off x="10519524" y="4705213"/>
            <a:ext cx="1390650" cy="247830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Geologie der Schwäbischen Alb</a:t>
            </a:r>
          </a:p>
        </p:txBody>
      </p:sp>
      <p:sp>
        <p:nvSpPr>
          <p:cNvPr id="132" name="Rechteck 2"/>
          <p:cNvSpPr>
            <a:spLocks noChangeArrowheads="1"/>
          </p:cNvSpPr>
          <p:nvPr/>
        </p:nvSpPr>
        <p:spPr bwMode="auto">
          <a:xfrm>
            <a:off x="10519524" y="4471723"/>
            <a:ext cx="1390650" cy="229470"/>
          </a:xfrm>
          <a:prstGeom prst="rect">
            <a:avLst/>
          </a:prstGeom>
          <a:solidFill>
            <a:srgbClr val="CCECFF"/>
          </a:soli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Skischullandheim</a:t>
            </a:r>
          </a:p>
        </p:txBody>
      </p:sp>
      <p:grpSp>
        <p:nvGrpSpPr>
          <p:cNvPr id="165" name="Gruppieren 164"/>
          <p:cNvGrpSpPr/>
          <p:nvPr/>
        </p:nvGrpSpPr>
        <p:grpSpPr>
          <a:xfrm>
            <a:off x="9897281" y="6416256"/>
            <a:ext cx="1962720" cy="618603"/>
            <a:chOff x="10163700" y="6401628"/>
            <a:chExt cx="1543184" cy="646331"/>
          </a:xfrm>
        </p:grpSpPr>
        <p:sp>
          <p:nvSpPr>
            <p:cNvPr id="166" name="Rechteck 165"/>
            <p:cNvSpPr/>
            <p:nvPr/>
          </p:nvSpPr>
          <p:spPr>
            <a:xfrm>
              <a:off x="10163700" y="6487577"/>
              <a:ext cx="695325" cy="19328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Textfeld 170"/>
            <p:cNvSpPr txBox="1"/>
            <p:nvPr/>
          </p:nvSpPr>
          <p:spPr>
            <a:xfrm>
              <a:off x="10888721" y="6401628"/>
              <a:ext cx="818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Klasse 5</a:t>
              </a:r>
              <a:endParaRPr lang="de-DE" dirty="0"/>
            </a:p>
          </p:txBody>
        </p:sp>
      </p:grpSp>
      <p:sp>
        <p:nvSpPr>
          <p:cNvPr id="11" name="Rechteck 2"/>
          <p:cNvSpPr>
            <a:spLocks noChangeArrowheads="1"/>
          </p:cNvSpPr>
          <p:nvPr/>
        </p:nvSpPr>
        <p:spPr bwMode="auto">
          <a:xfrm>
            <a:off x="603874" y="5067095"/>
            <a:ext cx="1390650" cy="331399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Evangelischer Religionsunterricht</a:t>
            </a:r>
          </a:p>
        </p:txBody>
      </p:sp>
      <p:sp>
        <p:nvSpPr>
          <p:cNvPr id="136" name="Rechteck 2"/>
          <p:cNvSpPr>
            <a:spLocks noChangeArrowheads="1"/>
          </p:cNvSpPr>
          <p:nvPr/>
        </p:nvSpPr>
        <p:spPr bwMode="auto">
          <a:xfrm>
            <a:off x="10519524" y="6084771"/>
            <a:ext cx="1390650" cy="22947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SMV-Hütte</a:t>
            </a:r>
          </a:p>
        </p:txBody>
      </p:sp>
      <p:sp>
        <p:nvSpPr>
          <p:cNvPr id="135" name="Rechteck 2"/>
          <p:cNvSpPr>
            <a:spLocks noChangeArrowheads="1"/>
          </p:cNvSpPr>
          <p:nvPr/>
        </p:nvSpPr>
        <p:spPr bwMode="auto">
          <a:xfrm>
            <a:off x="10519524" y="5652314"/>
            <a:ext cx="1390650" cy="430545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 und Orchester in Ochsenhausen</a:t>
            </a:r>
          </a:p>
        </p:txBody>
      </p:sp>
      <p:sp>
        <p:nvSpPr>
          <p:cNvPr id="173" name="Rechteck 2"/>
          <p:cNvSpPr>
            <a:spLocks noChangeArrowheads="1"/>
          </p:cNvSpPr>
          <p:nvPr/>
        </p:nvSpPr>
        <p:spPr bwMode="auto">
          <a:xfrm>
            <a:off x="8553035" y="5835380"/>
            <a:ext cx="1390650" cy="236609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Känguru</a:t>
            </a:r>
          </a:p>
        </p:txBody>
      </p:sp>
      <p:sp>
        <p:nvSpPr>
          <p:cNvPr id="128" name="Rechteck 2"/>
          <p:cNvSpPr>
            <a:spLocks noChangeArrowheads="1"/>
          </p:cNvSpPr>
          <p:nvPr/>
        </p:nvSpPr>
        <p:spPr bwMode="auto">
          <a:xfrm>
            <a:off x="8556771" y="3524474"/>
            <a:ext cx="1390650" cy="236609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Vorlesewettbewerb Deutsch</a:t>
            </a:r>
          </a:p>
        </p:txBody>
      </p:sp>
      <p:sp>
        <p:nvSpPr>
          <p:cNvPr id="66" name="Rechteck 2"/>
          <p:cNvSpPr>
            <a:spLocks noChangeArrowheads="1"/>
          </p:cNvSpPr>
          <p:nvPr/>
        </p:nvSpPr>
        <p:spPr bwMode="auto">
          <a:xfrm>
            <a:off x="2553373" y="4816739"/>
            <a:ext cx="1390650" cy="398187"/>
          </a:xfrm>
          <a:prstGeom prst="rect">
            <a:avLst/>
          </a:prstGeom>
          <a:solidFill>
            <a:srgbClr val="99FF66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 der 5. Klassen</a:t>
            </a:r>
          </a:p>
        </p:txBody>
      </p:sp>
      <p:sp>
        <p:nvSpPr>
          <p:cNvPr id="73" name="Rechteck 2"/>
          <p:cNvSpPr>
            <a:spLocks noChangeArrowheads="1"/>
          </p:cNvSpPr>
          <p:nvPr/>
        </p:nvSpPr>
        <p:spPr bwMode="auto">
          <a:xfrm>
            <a:off x="3248672" y="4456973"/>
            <a:ext cx="695325" cy="361218"/>
          </a:xfrm>
          <a:prstGeom prst="rect">
            <a:avLst/>
          </a:prstGeom>
          <a:solidFill>
            <a:srgbClr val="CCEC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Hip Hop</a:t>
            </a:r>
          </a:p>
        </p:txBody>
      </p:sp>
      <p:sp>
        <p:nvSpPr>
          <p:cNvPr id="95" name="Rechteck 2"/>
          <p:cNvSpPr>
            <a:spLocks noChangeArrowheads="1"/>
          </p:cNvSpPr>
          <p:nvPr/>
        </p:nvSpPr>
        <p:spPr bwMode="auto">
          <a:xfrm>
            <a:off x="4518718" y="2954577"/>
            <a:ext cx="1391236" cy="476490"/>
          </a:xfrm>
          <a:prstGeom prst="rect">
            <a:avLst/>
          </a:prstGeom>
          <a:solidFill>
            <a:srgbClr val="FF9933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Schulentwicklungsgruppe</a:t>
            </a:r>
          </a:p>
        </p:txBody>
      </p:sp>
    </p:spTree>
    <p:extLst>
      <p:ext uri="{BB962C8B-B14F-4D97-AF65-F5344CB8AC3E}">
        <p14:creationId xmlns:p14="http://schemas.microsoft.com/office/powerpoint/2010/main" val="75768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37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50" presetClass="path" presetSubtype="0" accel="21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C 0.02383 -2.59259E-6 0.05286 0.03519 0.07305 0.07894 C 0.09336 0.12269 0.12135 0.20625 0.12135 0.2625 C 0.12135 0.30417 0.12383 0.37477 0.12383 0.41713 " pathEditMode="relative" rAng="0" ptsTypes="AAAA">
                                      <p:cBhvr>
                                        <p:cTn id="139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5" y="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500"/>
                            </p:stCondLst>
                            <p:childTnLst>
                              <p:par>
                                <p:cTn id="1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500"/>
                            </p:stCondLst>
                            <p:childTnLst>
                              <p:par>
                                <p:cTn id="1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000"/>
                            </p:stCondLst>
                            <p:childTnLst>
                              <p:par>
                                <p:cTn id="1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00"/>
                            </p:stCondLst>
                            <p:childTnLst>
                              <p:par>
                                <p:cTn id="1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000"/>
                            </p:stCondLst>
                            <p:childTnLst>
                              <p:par>
                                <p:cTn id="1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000"/>
                            </p:stCondLst>
                            <p:childTnLst>
                              <p:par>
                                <p:cTn id="1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500"/>
                            </p:stCondLst>
                            <p:childTnLst>
                              <p:par>
                                <p:cTn id="2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9000"/>
                            </p:stCondLst>
                            <p:childTnLst>
                              <p:par>
                                <p:cTn id="2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500"/>
                            </p:stCondLst>
                            <p:childTnLst>
                              <p:par>
                                <p:cTn id="2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500"/>
                            </p:stCondLst>
                            <p:childTnLst>
                              <p:par>
                                <p:cTn id="2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000"/>
                            </p:stCondLst>
                            <p:childTnLst>
                              <p:par>
                                <p:cTn id="28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500"/>
                            </p:stCondLst>
                            <p:childTnLst>
                              <p:par>
                                <p:cTn id="29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0"/>
                            </p:stCondLst>
                            <p:childTnLst>
                              <p:par>
                                <p:cTn id="2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500"/>
                            </p:stCondLst>
                            <p:childTnLst>
                              <p:par>
                                <p:cTn id="3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6000"/>
                            </p:stCondLst>
                            <p:childTnLst>
                              <p:par>
                                <p:cTn id="30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500"/>
                            </p:stCondLst>
                            <p:childTnLst>
                              <p:par>
                                <p:cTn id="3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7000"/>
                            </p:stCondLst>
                            <p:childTnLst>
                              <p:par>
                                <p:cTn id="3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000"/>
                            </p:stCondLst>
                            <p:childTnLst>
                              <p:par>
                                <p:cTn id="3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500"/>
                            </p:stCondLst>
                            <p:childTnLst>
                              <p:par>
                                <p:cTn id="3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4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4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0500"/>
                            </p:stCondLst>
                            <p:childTnLst>
                              <p:par>
                                <p:cTn id="4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23500"/>
                            </p:stCondLst>
                            <p:childTnLst>
                              <p:par>
                                <p:cTn id="4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4500"/>
                            </p:stCondLst>
                            <p:childTnLst>
                              <p:par>
                                <p:cTn id="4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5500"/>
                            </p:stCondLst>
                            <p:childTnLst>
                              <p:par>
                                <p:cTn id="4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26000"/>
                            </p:stCondLst>
                            <p:childTnLst>
                              <p:par>
                                <p:cTn id="4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6500"/>
                            </p:stCondLst>
                            <p:childTnLst>
                              <p:par>
                                <p:cTn id="4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27500"/>
                            </p:stCondLst>
                            <p:childTnLst>
                              <p:par>
                                <p:cTn id="5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28000"/>
                            </p:stCondLst>
                            <p:childTnLst>
                              <p:par>
                                <p:cTn id="5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8500"/>
                            </p:stCondLst>
                            <p:childTnLst>
                              <p:par>
                                <p:cTn id="5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9500"/>
                            </p:stCondLst>
                            <p:childTnLst>
                              <p:par>
                                <p:cTn id="5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30500"/>
                            </p:stCondLst>
                            <p:childTnLst>
                              <p:par>
                                <p:cTn id="5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31000"/>
                            </p:stCondLst>
                            <p:childTnLst>
                              <p:par>
                                <p:cTn id="5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31500"/>
                            </p:stCondLst>
                            <p:childTnLst>
                              <p:par>
                                <p:cTn id="5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32500"/>
                            </p:stCondLst>
                            <p:childTnLst>
                              <p:par>
                                <p:cTn id="5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33000"/>
                            </p:stCondLst>
                            <p:childTnLst>
                              <p:par>
                                <p:cTn id="5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33500"/>
                            </p:stCondLst>
                            <p:childTnLst>
                              <p:par>
                                <p:cTn id="5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34000"/>
                            </p:stCondLst>
                            <p:childTnLst>
                              <p:par>
                                <p:cTn id="5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34500"/>
                            </p:stCondLst>
                            <p:childTnLst>
                              <p:par>
                                <p:cTn id="5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35000"/>
                            </p:stCondLst>
                            <p:childTnLst>
                              <p:par>
                                <p:cTn id="5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35500"/>
                            </p:stCondLst>
                            <p:childTnLst>
                              <p:par>
                                <p:cTn id="5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36000"/>
                            </p:stCondLst>
                            <p:childTnLst>
                              <p:par>
                                <p:cTn id="5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36500"/>
                            </p:stCondLst>
                            <p:childTnLst>
                              <p:par>
                                <p:cTn id="5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37000"/>
                            </p:stCondLst>
                            <p:childTnLst>
                              <p:par>
                                <p:cTn id="58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37500"/>
                            </p:stCondLst>
                            <p:childTnLst>
                              <p:par>
                                <p:cTn id="5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38000"/>
                            </p:stCondLst>
                            <p:childTnLst>
                              <p:par>
                                <p:cTn id="5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38500"/>
                            </p:stCondLst>
                            <p:childTnLst>
                              <p:par>
                                <p:cTn id="5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39500"/>
                            </p:stCondLst>
                            <p:childTnLst>
                              <p:par>
                                <p:cTn id="6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48" grpId="0" animBg="1"/>
      <p:bldP spid="50" grpId="0" animBg="1"/>
      <p:bldP spid="57" grpId="0" animBg="1"/>
      <p:bldP spid="58" grpId="0" animBg="1"/>
      <p:bldP spid="75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72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8" grpId="0" animBg="1"/>
      <p:bldP spid="90" grpId="0" animBg="1"/>
      <p:bldP spid="91" grpId="0" animBg="1"/>
      <p:bldP spid="93" grpId="0" animBg="1"/>
      <p:bldP spid="99" grpId="0" animBg="1"/>
      <p:bldP spid="100" grpId="0" animBg="1"/>
      <p:bldP spid="98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9" grpId="0" animBg="1"/>
      <p:bldP spid="113" grpId="0" animBg="1"/>
      <p:bldP spid="114" grpId="0" animBg="1"/>
      <p:bldP spid="67" grpId="0" animBg="1"/>
      <p:bldP spid="68" grpId="0" animBg="1"/>
      <p:bldP spid="69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9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9" grpId="0" animBg="1"/>
      <p:bldP spid="130" grpId="0" animBg="1"/>
      <p:bldP spid="155" grpId="0" animBg="1"/>
      <p:bldP spid="161" grpId="0" animBg="1"/>
      <p:bldP spid="163" grpId="0" animBg="1"/>
      <p:bldP spid="167" grpId="0" animBg="1"/>
      <p:bldP spid="170" grpId="0" animBg="1"/>
      <p:bldP spid="152" grpId="0" animBg="1"/>
      <p:bldP spid="174" grpId="0" animBg="1"/>
      <p:bldP spid="162" grpId="0" animBg="1"/>
      <p:bldP spid="160" grpId="0" animBg="1"/>
      <p:bldP spid="21" grpId="0" animBg="1"/>
      <p:bldP spid="164" grpId="0" animBg="1"/>
      <p:bldP spid="164" grpId="1" animBg="1"/>
      <p:bldP spid="164" grpId="2" animBg="1"/>
      <p:bldP spid="164" grpId="3" animBg="1"/>
      <p:bldP spid="8" grpId="0" animBg="1"/>
      <p:bldP spid="52" grpId="0" animBg="1"/>
      <p:bldP spid="53" grpId="0" animBg="1"/>
      <p:bldP spid="54" grpId="0" animBg="1"/>
      <p:bldP spid="12" grpId="0" animBg="1"/>
      <p:bldP spid="38" grpId="0" animBg="1"/>
      <p:bldP spid="5" grpId="0" animBg="1"/>
      <p:bldP spid="51" grpId="0" animBg="1"/>
      <p:bldP spid="49" grpId="0" animBg="1"/>
      <p:bldP spid="47" grpId="0" animBg="1"/>
      <p:bldP spid="71" grpId="0" animBg="1"/>
      <p:bldP spid="63" grpId="0" animBg="1"/>
      <p:bldP spid="168" grpId="0" animBg="1"/>
      <p:bldP spid="169" grpId="0" animBg="1"/>
      <p:bldP spid="96" grpId="0" animBg="1"/>
      <p:bldP spid="89" grpId="0" animBg="1"/>
      <p:bldP spid="97" grpId="0" animBg="1"/>
      <p:bldP spid="94" grpId="0" animBg="1"/>
      <p:bldP spid="92" grpId="0" animBg="1"/>
      <p:bldP spid="108" grpId="0" animBg="1"/>
      <p:bldP spid="112" grpId="0" animBg="1"/>
      <p:bldP spid="104" grpId="0" animBg="1"/>
      <p:bldP spid="134" grpId="0" animBg="1"/>
      <p:bldP spid="132" grpId="0" animBg="1"/>
      <p:bldP spid="11" grpId="0" animBg="1"/>
      <p:bldP spid="136" grpId="0" animBg="1"/>
      <p:bldP spid="135" grpId="0" animBg="1"/>
      <p:bldP spid="173" grpId="0" animBg="1"/>
      <p:bldP spid="128" grpId="0" animBg="1"/>
      <p:bldP spid="66" grpId="0" animBg="1"/>
      <p:bldP spid="73" grpId="0" animBg="1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82528"/>
              </p:ext>
            </p:extLst>
          </p:nvPr>
        </p:nvGraphicFramePr>
        <p:xfrm>
          <a:off x="1084082" y="75414"/>
          <a:ext cx="9605913" cy="6782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4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39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5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7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Voraussetzungen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 vert="vert27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Solides Grundschulwissen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Lernvermögen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Fleiß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Herausforderungen annehmen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 marR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6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Willkommen und Ankommen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----------------------------------------</a:t>
                      </a:r>
                      <a:r>
                        <a:rPr lang="de-DE" sz="2000" dirty="0">
                          <a:effectLst/>
                        </a:rPr>
                        <a:t>Verantwortung beim Lehrer-</a:t>
                      </a:r>
                      <a:r>
                        <a:rPr lang="de-DE" sz="1400" dirty="0">
                          <a:effectLst/>
                        </a:rPr>
                        <a:t>----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 vert="vert27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 Einführungsphase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Annehmen </a:t>
                      </a:r>
                      <a:r>
                        <a:rPr lang="de-DE" sz="1200" b="1" dirty="0" smtClean="0">
                          <a:effectLst/>
                        </a:rPr>
                        <a:t>der Verschiedenartigkeit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 smtClean="0">
                          <a:effectLst/>
                        </a:rPr>
                        <a:t>Hineinwachsen in den Klassenverband als Sozialgefüge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 marR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gemeinsame </a:t>
                      </a:r>
                      <a:r>
                        <a:rPr lang="de-DE" sz="1200" b="1" dirty="0" smtClean="0">
                          <a:effectLst/>
                        </a:rPr>
                        <a:t>Erlebnistage</a:t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>
                          <a:effectLst/>
                        </a:rPr>
                        <a:t/>
                      </a:r>
                      <a:br>
                        <a:rPr lang="de-DE" sz="1200" b="1" dirty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Begleitung </a:t>
                      </a:r>
                      <a:r>
                        <a:rPr lang="de-DE" sz="1200" b="1" dirty="0">
                          <a:effectLst/>
                        </a:rPr>
                        <a:t>durch Schulsozialarbeit und Paten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auf-den- Weg-machen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Entwicklung effektiver Lernstrategien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Lehrer führt als Profi im Klassenverband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Echte Teamfähigkeit durch: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200" b="1" dirty="0">
                          <a:effectLst/>
                        </a:rPr>
                        <a:t>Hinführen zu aktivem Lernen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200" b="1" dirty="0">
                          <a:effectLst/>
                        </a:rPr>
                        <a:t>Übernahme von </a:t>
                      </a:r>
                      <a:r>
                        <a:rPr lang="de-DE" sz="1200" b="1" dirty="0" smtClean="0">
                          <a:effectLst/>
                        </a:rPr>
                        <a:t>Verantwortung </a:t>
                      </a:r>
                      <a:r>
                        <a:rPr lang="de-DE" sz="1200" b="1" dirty="0">
                          <a:effectLst/>
                        </a:rPr>
                        <a:t>für </a:t>
                      </a:r>
                      <a:r>
                        <a:rPr lang="de-DE" sz="1200" b="1" dirty="0" smtClean="0">
                          <a:effectLst/>
                        </a:rPr>
                        <a:t/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die </a:t>
                      </a:r>
                      <a:r>
                        <a:rPr lang="de-DE" sz="1200" b="1" dirty="0">
                          <a:effectLst/>
                        </a:rPr>
                        <a:t>Gemeinschaft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   Hohe </a:t>
                      </a:r>
                      <a:r>
                        <a:rPr lang="de-DE" sz="1200" b="1" dirty="0">
                          <a:effectLst/>
                        </a:rPr>
                        <a:t>Qualität durch vertiefte Vermittlung der </a:t>
                      </a:r>
                      <a:r>
                        <a:rPr lang="de-DE" sz="1200" b="1" dirty="0" smtClean="0">
                          <a:effectLst/>
                        </a:rPr>
                        <a:t>  </a:t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   Inhalte </a:t>
                      </a:r>
                      <a:r>
                        <a:rPr lang="de-DE" sz="1200" b="1" dirty="0">
                          <a:effectLst/>
                        </a:rPr>
                        <a:t>in der kontinuierlichen fachlichen </a:t>
                      </a:r>
                      <a:r>
                        <a:rPr lang="de-DE" sz="1200" b="1" dirty="0" smtClean="0">
                          <a:effectLst/>
                        </a:rPr>
                        <a:t/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   Auseinandersetzung </a:t>
                      </a:r>
                      <a:r>
                        <a:rPr lang="de-DE" sz="1200" b="1" dirty="0">
                          <a:effectLst/>
                        </a:rPr>
                        <a:t>im Unterrichtsalltag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Lehrkräfte mit umfassendem Fachstudium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r>
                        <a:rPr lang="de-DE" sz="1200" b="1" dirty="0" smtClean="0">
                          <a:effectLst/>
                        </a:rPr>
                        <a:t>Lernen </a:t>
                      </a:r>
                      <a:r>
                        <a:rPr lang="de-DE" sz="1200" b="1" dirty="0" err="1" smtClean="0">
                          <a:effectLst/>
                        </a:rPr>
                        <a:t>lernen</a:t>
                      </a:r>
                      <a:endParaRPr lang="de-DE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Fördermaßnahmen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begleitet werden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Schwächen ausgleichen und Stärken durch Üben und  </a:t>
                      </a:r>
                      <a:r>
                        <a:rPr lang="de-DE" sz="1200" b="1" dirty="0" smtClean="0">
                          <a:effectLst/>
                        </a:rPr>
                        <a:t>Binnendifferenzierung </a:t>
                      </a:r>
                      <a:r>
                        <a:rPr lang="de-DE" sz="1200" b="1" dirty="0">
                          <a:effectLst/>
                        </a:rPr>
                        <a:t>fördern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b="1" dirty="0">
                        <a:effectLst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Differenzierungsmaßnahmen </a:t>
                      </a:r>
                      <a:endParaRPr lang="de-DE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95790"/>
              </p:ext>
            </p:extLst>
          </p:nvPr>
        </p:nvGraphicFramePr>
        <p:xfrm>
          <a:off x="1084082" y="75414"/>
          <a:ext cx="9605913" cy="6782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4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39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5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71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9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Voraussetzungen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 vert="vert27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Solides Grundschulwissen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Lernvermögen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Fleiß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Herausforderungen annehmen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 marR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>
                          <a:effectLst/>
                        </a:rPr>
                        <a:t> </a:t>
                      </a:r>
                      <a:endParaRPr lang="de-DE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6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Willkommen und Ankommen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----------------------------------------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</a:rPr>
                        <a:t>Verantwortung beim Lehrer-</a:t>
                      </a:r>
                      <a:r>
                        <a:rPr lang="de-DE" sz="1400" dirty="0">
                          <a:effectLst/>
                        </a:rPr>
                        <a:t>----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 vert="vert27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 Einführungsphase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Annehmen </a:t>
                      </a:r>
                      <a:r>
                        <a:rPr lang="de-DE" sz="1200" b="1" dirty="0" smtClean="0">
                          <a:effectLst/>
                        </a:rPr>
                        <a:t>der Verschiedenartigkeit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 smtClean="0">
                          <a:effectLst/>
                        </a:rPr>
                        <a:t>Hineinwachsen in den Klassenverband als Sozialgefüge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 marR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gemeinsame </a:t>
                      </a:r>
                      <a:r>
                        <a:rPr lang="de-DE" sz="1200" b="1" dirty="0" smtClean="0">
                          <a:effectLst/>
                        </a:rPr>
                        <a:t>Erlebnistage</a:t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>
                          <a:effectLst/>
                        </a:rPr>
                        <a:t/>
                      </a:r>
                      <a:br>
                        <a:rPr lang="de-DE" sz="1200" b="1" dirty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Begleitung </a:t>
                      </a:r>
                      <a:r>
                        <a:rPr lang="de-DE" sz="1200" b="1" dirty="0">
                          <a:effectLst/>
                        </a:rPr>
                        <a:t>durch Schulsozialarbeit und Paten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auf-den- Weg-machen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Entwicklung effektiver Lernstrategien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Lehrer führt als Profi im Klassenverband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Echte Teamfähigkeit durch: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200" b="1" dirty="0">
                          <a:effectLst/>
                        </a:rPr>
                        <a:t>Hinführen zu aktivem Lernen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de-DE" sz="1200" b="1" dirty="0">
                          <a:effectLst/>
                        </a:rPr>
                        <a:t>Übernahme von </a:t>
                      </a:r>
                      <a:r>
                        <a:rPr lang="de-DE" sz="1200" b="1" dirty="0" smtClean="0">
                          <a:effectLst/>
                        </a:rPr>
                        <a:t>Verantwortung </a:t>
                      </a:r>
                      <a:r>
                        <a:rPr lang="de-DE" sz="1200" b="1" dirty="0">
                          <a:effectLst/>
                        </a:rPr>
                        <a:t>für </a:t>
                      </a:r>
                      <a:r>
                        <a:rPr lang="de-DE" sz="1200" b="1" dirty="0" smtClean="0">
                          <a:effectLst/>
                        </a:rPr>
                        <a:t/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die </a:t>
                      </a:r>
                      <a:r>
                        <a:rPr lang="de-DE" sz="1200" b="1" dirty="0">
                          <a:effectLst/>
                        </a:rPr>
                        <a:t>Gemeinschaft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   Hohe </a:t>
                      </a:r>
                      <a:r>
                        <a:rPr lang="de-DE" sz="1200" b="1" dirty="0">
                          <a:effectLst/>
                        </a:rPr>
                        <a:t>Qualität durch vertiefte Vermittlung der </a:t>
                      </a:r>
                      <a:r>
                        <a:rPr lang="de-DE" sz="1200" b="1" dirty="0" smtClean="0">
                          <a:effectLst/>
                        </a:rPr>
                        <a:t>  </a:t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   Inhalte </a:t>
                      </a:r>
                      <a:r>
                        <a:rPr lang="de-DE" sz="1200" b="1" dirty="0">
                          <a:effectLst/>
                        </a:rPr>
                        <a:t>in der kontinuierlichen fachlichen </a:t>
                      </a:r>
                      <a:r>
                        <a:rPr lang="de-DE" sz="1200" b="1" dirty="0" smtClean="0">
                          <a:effectLst/>
                        </a:rPr>
                        <a:t/>
                      </a:r>
                      <a:br>
                        <a:rPr lang="de-DE" sz="1200" b="1" dirty="0" smtClean="0">
                          <a:effectLst/>
                        </a:rPr>
                      </a:br>
                      <a:r>
                        <a:rPr lang="de-DE" sz="1200" b="1" dirty="0" smtClean="0">
                          <a:effectLst/>
                        </a:rPr>
                        <a:t>   Auseinandersetzung </a:t>
                      </a:r>
                      <a:r>
                        <a:rPr lang="de-DE" sz="1200" b="1" dirty="0">
                          <a:effectLst/>
                        </a:rPr>
                        <a:t>im Unterrichtsalltag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Lehrkräfte mit umfassendem Fachstudium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r>
                        <a:rPr lang="de-DE" sz="1200" b="1" dirty="0" smtClean="0">
                          <a:effectLst/>
                        </a:rPr>
                        <a:t>Lernen </a:t>
                      </a:r>
                      <a:r>
                        <a:rPr lang="de-DE" sz="1200" b="1" dirty="0" err="1" smtClean="0">
                          <a:effectLst/>
                        </a:rPr>
                        <a:t>lernen</a:t>
                      </a:r>
                      <a:endParaRPr lang="de-DE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Fördermaßnahmen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3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begleitet werden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23" marR="30023" marT="14748" marB="0">
                    <a:solidFill>
                      <a:srgbClr val="51B0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effectLst/>
                        </a:rPr>
                        <a:t>Schwächen ausgleichen und Stärken durch Üben und  </a:t>
                      </a:r>
                      <a:r>
                        <a:rPr lang="de-DE" sz="1200" b="1" dirty="0" smtClean="0">
                          <a:effectLst/>
                        </a:rPr>
                        <a:t>Binnendifferenzierung </a:t>
                      </a:r>
                      <a:r>
                        <a:rPr lang="de-DE" sz="1200" b="1" dirty="0">
                          <a:effectLst/>
                        </a:rPr>
                        <a:t>fördern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b="1" dirty="0">
                        <a:effectLst/>
                      </a:endParaRP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Differenzierungsmaßnahmen </a:t>
                      </a:r>
                      <a:endParaRPr lang="de-DE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</a:p>
                  </a:txBody>
                  <a:tcPr marL="30023" marR="30023" marT="14748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2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23521"/>
              </p:ext>
            </p:extLst>
          </p:nvPr>
        </p:nvGraphicFramePr>
        <p:xfrm>
          <a:off x="933254" y="197963"/>
          <a:ext cx="9709610" cy="611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6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0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59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94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zielgerichtet hin zum Erfolg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cap="small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rgbClr val="51B0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------------------------------</a:t>
                      </a:r>
                      <a:r>
                        <a:rPr lang="de-DE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Verantwortung auch beim Schüler-</a:t>
                      </a: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-------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 vert="vert27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Schüler erkennen, was sie gut können.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Schüler erkennen, wo sie noch üben müssen.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Individualisierung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 Lernens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4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Schüler sind fit für Entscheidungen zur persönlichen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Zukunft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im Studium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in der Ausbildung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in Führungspositionen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8" name="Gerade Verbindung mit Pfeil 7"/>
          <p:cNvCxnSpPr/>
          <p:nvPr/>
        </p:nvCxnSpPr>
        <p:spPr>
          <a:xfrm>
            <a:off x="15381605" y="6068060"/>
            <a:ext cx="0" cy="3815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66405"/>
              </p:ext>
            </p:extLst>
          </p:nvPr>
        </p:nvGraphicFramePr>
        <p:xfrm>
          <a:off x="933254" y="197963"/>
          <a:ext cx="9709610" cy="611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6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0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59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94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cap="small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zielgerichtet hin zum Erfolg</a:t>
                      </a:r>
                      <a:endParaRPr lang="de-DE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cap="small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rgbClr val="51B0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------------------------------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Verantwortung 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</a:rPr>
                        <a:t>auch beim Schüler</a:t>
                      </a:r>
                      <a:r>
                        <a:rPr lang="de-DE" sz="14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de-DE" sz="1400" dirty="0" smtClean="0">
                          <a:effectLst/>
                        </a:rPr>
                        <a:t>-------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 vert="vert27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Schüler erkennen, was sie gut können.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Schüler erkennen, wo sie noch üben müssen.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Individualisierung </a:t>
                      </a: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 Lernens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4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Schüler sind fit für Entscheidungen zur persönlichen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dirty="0">
                          <a:effectLst/>
                        </a:rPr>
                        <a:t>Zukunft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im Studium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in der Ausbildung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200" b="1" dirty="0">
                          <a:effectLst/>
                        </a:rPr>
                        <a:t>in Führungspositionen</a:t>
                      </a:r>
                      <a:endParaRPr lang="de-D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65525"/>
              </p:ext>
            </p:extLst>
          </p:nvPr>
        </p:nvGraphicFramePr>
        <p:xfrm>
          <a:off x="1706252" y="1190624"/>
          <a:ext cx="2413261" cy="4432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3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5158">
                <a:tc>
                  <a:txBody>
                    <a:bodyPr/>
                    <a:lstStyle/>
                    <a:p>
                      <a:pPr marR="545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de-DE" sz="800" dirty="0" smtClean="0">
                          <a:effectLst/>
                        </a:rPr>
                        <a:t> 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</a:rPr>
                        <a:t>Abschlüsse</a:t>
                      </a:r>
                    </a:p>
                  </a:txBody>
                  <a:tcPr marL="36195" marR="36195" marT="17780" marB="0" anchor="ctr">
                    <a:solidFill>
                      <a:srgbClr val="51B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7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Ohne Prüfung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 </a:t>
                      </a:r>
                      <a:r>
                        <a:rPr lang="de-DE" sz="1400" dirty="0" smtClean="0">
                          <a:effectLst/>
                          <a:sym typeface="Wingdings" panose="05000000000000000000" pitchFamily="2" charset="2"/>
                        </a:rPr>
                        <a:t>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 </a:t>
                      </a:r>
                      <a:r>
                        <a:rPr lang="de-DE" sz="1400" dirty="0" smtClean="0">
                          <a:effectLst/>
                          <a:sym typeface="Wingdings" panose="05000000000000000000" pitchFamily="2" charset="2"/>
                        </a:rPr>
                        <a:t>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rgbClr val="51B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rgbClr val="51B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dirty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r>
                        <a:rPr lang="de-DE" sz="1600" cap="small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r>
                        <a:rPr lang="de-DE" sz="800" cap="small" dirty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5" marR="36195" marT="17780" marB="0">
                    <a:solidFill>
                      <a:srgbClr val="51B0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5" name="Gerade Verbindung mit Pfeil 4"/>
          <p:cNvCxnSpPr/>
          <p:nvPr/>
        </p:nvCxnSpPr>
        <p:spPr>
          <a:xfrm flipH="1">
            <a:off x="1768641" y="1819652"/>
            <a:ext cx="13500" cy="289672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Legende mit Linie 1 5"/>
          <p:cNvSpPr/>
          <p:nvPr/>
        </p:nvSpPr>
        <p:spPr>
          <a:xfrm>
            <a:off x="1961147" y="5368342"/>
            <a:ext cx="1239253" cy="539164"/>
          </a:xfrm>
          <a:prstGeom prst="borderCallout1">
            <a:avLst>
              <a:gd name="adj1" fmla="val -51016"/>
              <a:gd name="adj2" fmla="val -9273"/>
              <a:gd name="adj3" fmla="val -16478"/>
              <a:gd name="adj4" fmla="val 30192"/>
            </a:avLst>
          </a:prstGeom>
          <a:solidFill>
            <a:schemeClr val="accent1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STUDIUM</a:t>
            </a:r>
          </a:p>
        </p:txBody>
      </p:sp>
      <p:sp>
        <p:nvSpPr>
          <p:cNvPr id="7" name="Rechteck 6"/>
          <p:cNvSpPr/>
          <p:nvPr/>
        </p:nvSpPr>
        <p:spPr>
          <a:xfrm>
            <a:off x="1191464" y="4716379"/>
            <a:ext cx="1185441" cy="339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ABITUR</a:t>
            </a:r>
            <a:endParaRPr lang="de-DE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5381605" y="6068060"/>
            <a:ext cx="0" cy="3815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Legende mit Linie 1 2"/>
          <p:cNvSpPr/>
          <p:nvPr/>
        </p:nvSpPr>
        <p:spPr>
          <a:xfrm>
            <a:off x="531285" y="5368342"/>
            <a:ext cx="1320357" cy="539164"/>
          </a:xfrm>
          <a:prstGeom prst="borderCallout1">
            <a:avLst>
              <a:gd name="adj1" fmla="val -54533"/>
              <a:gd name="adj2" fmla="val 78365"/>
              <a:gd name="adj3" fmla="val -17606"/>
              <a:gd name="adj4" fmla="val 45998"/>
            </a:avLst>
          </a:prstGeom>
          <a:solidFill>
            <a:schemeClr val="accent1">
              <a:lumMod val="40000"/>
              <a:lumOff val="6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AUSBILDUNG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768642" y="1819652"/>
            <a:ext cx="2181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Mit Prüfung (Kursstufe)</a:t>
            </a:r>
            <a:endParaRPr lang="de-DE" sz="1600" b="1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2890038" y="3857834"/>
            <a:ext cx="732211" cy="629325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622248" y="4239909"/>
            <a:ext cx="2827320" cy="830997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</a:rPr>
              <a:t>Klasse 11 eines beruflichen Gymnasiums</a:t>
            </a:r>
          </a:p>
          <a:p>
            <a:r>
              <a:rPr lang="de-DE" sz="1600" b="1" dirty="0" smtClean="0">
                <a:solidFill>
                  <a:schemeClr val="accent2">
                    <a:lumMod val="75000"/>
                  </a:schemeClr>
                </a:solidFill>
              </a:rPr>
              <a:t>„Wiederholung“ der Klasse 10</a:t>
            </a:r>
            <a:endParaRPr lang="de-DE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2376905" y="4563075"/>
            <a:ext cx="1245344" cy="323166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162549" y="1481098"/>
            <a:ext cx="2867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DE" sz="1600" b="1" dirty="0" smtClean="0">
                <a:solidFill>
                  <a:srgbClr val="FF0000"/>
                </a:solidFill>
              </a:rPr>
              <a:t>Erfüllung der Hausaufgaben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391148" y="1849604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Eltern geben Struktur!!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715387" y="2252644"/>
            <a:ext cx="2026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ym typeface="Wingdings" panose="05000000000000000000" pitchFamily="2" charset="2"/>
              </a:rPr>
              <a:t>     </a:t>
            </a:r>
            <a:r>
              <a:rPr lang="de-DE" sz="1400" b="1" dirty="0" smtClean="0">
                <a:sym typeface="Wingdings" panose="05000000000000000000" pitchFamily="2" charset="2"/>
              </a:rPr>
              <a:t>V</a:t>
            </a: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ersetzungszeugnis </a:t>
            </a: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Klasse 9/ </a:t>
            </a:r>
            <a:b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Hauptschulabschluss</a:t>
            </a:r>
            <a:endParaRPr lang="de-DE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902328" y="2990211"/>
            <a:ext cx="1848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Versetzungszeugnis</a:t>
            </a:r>
            <a:b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Klasse </a:t>
            </a: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  <a:t>10/ </a:t>
            </a:r>
            <a:br>
              <a:rPr lang="de-DE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Mittlere </a:t>
            </a: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Reife</a:t>
            </a:r>
          </a:p>
        </p:txBody>
      </p:sp>
    </p:spTree>
    <p:extLst>
      <p:ext uri="{BB962C8B-B14F-4D97-AF65-F5344CB8AC3E}">
        <p14:creationId xmlns:p14="http://schemas.microsoft.com/office/powerpoint/2010/main" val="93687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9" grpId="0"/>
      <p:bldP spid="12" grpId="0" animBg="1"/>
      <p:bldP spid="10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62660"/>
              </p:ext>
            </p:extLst>
          </p:nvPr>
        </p:nvGraphicFramePr>
        <p:xfrm>
          <a:off x="254524" y="537327"/>
          <a:ext cx="11670383" cy="5590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2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75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Lernzeit, Betreuung und Soziales Lernen</a:t>
                      </a:r>
                      <a:endParaRPr lang="de-DE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2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Betreuung am Nachmittag Hausaufgabenbetreuung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Die </a:t>
                      </a: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 regelmäßig und gut zu erledigen ist Kernbestandteil des Gymnasiums, weil sie zum Üben und Festigen des Gelernten unverzichtbar sind</a:t>
                      </a: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b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Manche </a:t>
                      </a: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Schüler brauchen eine Ganztagesbetreuung</a:t>
                      </a: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b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Das </a:t>
                      </a: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MGTT gewährleisten eine qualifizierte Betreuung  bis 15.20 </a:t>
                      </a:r>
                      <a:r>
                        <a:rPr lang="de-DE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Uhr von Montag bis Donnerstag.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Trainingsunterricht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Hausaufgabenbetreuung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Sport- und Spielangebote 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Soziales </a:t>
                      </a:r>
                      <a:r>
                        <a:rPr lang="de-DE" sz="1800" b="1" dirty="0" smtClean="0">
                          <a:effectLst/>
                        </a:rPr>
                        <a:t>Lernen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	</a:t>
                      </a:r>
                      <a:endParaRPr lang="de-DE" sz="1100" dirty="0">
                        <a:effectLst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Elternarbeit am </a:t>
                      </a:r>
                      <a:r>
                        <a:rPr lang="de-DE" sz="1800" b="1" dirty="0" smtClean="0">
                          <a:effectLst/>
                        </a:rPr>
                        <a:t>MGTT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</a:rPr>
                        <a:t>Erfahrungen </a:t>
                      </a:r>
                      <a:endParaRPr lang="de-D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/>
                      </a:r>
                      <a:br>
                        <a:rPr lang="de-DE" sz="800" dirty="0">
                          <a:effectLst/>
                        </a:rPr>
                      </a:b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2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83079"/>
              </p:ext>
            </p:extLst>
          </p:nvPr>
        </p:nvGraphicFramePr>
        <p:xfrm>
          <a:off x="254524" y="537327"/>
          <a:ext cx="11670383" cy="5590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2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75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Lernzeit, Betreuung und Soziales Lernen</a:t>
                      </a:r>
                      <a:endParaRPr lang="de-DE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2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Betreuung am Nachmittag Hausaufgabenbetreuung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Die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 regelmäßig und gut zu erledigen ist Kernbestandteil des Gymnasiums, weil sie zum Üben und Festigen des Gelernten unverzichtbar sind. </a:t>
                      </a:r>
                      <a:endParaRPr lang="de-DE" sz="16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Manche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Schüler brauchen eine Ganztagesbetreuung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Das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MGTT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gewährleistet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eine qualifizierte Betreuung  bis 15.20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Uhr von Montag bis Donnerstag.</a:t>
                      </a:r>
                      <a:endParaRPr lang="de-D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Trainingsunterricht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Hausaufgabenbetreuung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Sport- und Spielangebote</a:t>
                      </a:r>
                      <a:r>
                        <a:rPr lang="de-DE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de-DE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Soziales </a:t>
                      </a:r>
                      <a:r>
                        <a:rPr lang="de-DE" sz="2000" b="1" dirty="0" smtClean="0">
                          <a:effectLst/>
                        </a:rPr>
                        <a:t>Lernen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	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Klassenlehrerstunde in der Klasse 5, soziales Lernen mit dem Klassenlehrer und dem Schulsozialarbeiter nach dem Grüner-System, Gewalt- und Suchtprävention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Schülermentoren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Konfliktlotsen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Schulsozialarbeit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Schulpastorale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Gewaltprävention (Kl.8)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Schulsanitätsdienst</a:t>
                      </a:r>
                      <a:endParaRPr lang="de-D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Elternarbeit am </a:t>
                      </a:r>
                      <a:r>
                        <a:rPr lang="de-DE" sz="1800" b="1" dirty="0" smtClean="0">
                          <a:effectLst/>
                        </a:rPr>
                        <a:t>MGTT</a:t>
                      </a:r>
                    </a:p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effectLst/>
                        </a:rPr>
                        <a:t>Erfahrungen </a:t>
                      </a:r>
                      <a:endParaRPr lang="de-DE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/>
                      </a:r>
                      <a:br>
                        <a:rPr lang="de-DE" sz="800" dirty="0">
                          <a:effectLst/>
                        </a:rPr>
                      </a:b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7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32536"/>
              </p:ext>
            </p:extLst>
          </p:nvPr>
        </p:nvGraphicFramePr>
        <p:xfrm>
          <a:off x="247650" y="537327"/>
          <a:ext cx="11677257" cy="5590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1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3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2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75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Lernzeit, Betreuung und Soziales Lernen</a:t>
                      </a:r>
                      <a:endParaRPr lang="de-DE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2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Betreuung am Nachmittag Hausaufgabenbetreuung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Die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 regelmäßig und gut zu erledigen ist Kernbestandteil des Gymnasiums, weil sie zum Üben und Festigen des Gelernten unverzichtbar sind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Manche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Schüler brauchen eine Ganztagesbetreuung.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Das </a:t>
                      </a: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MGTT gewährleisten eine qualifizierte Betreuung  bis 15.20 </a:t>
                      </a:r>
                      <a:r>
                        <a:rPr lang="de-DE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Uhr von Montag bis Donnerstag.</a:t>
                      </a:r>
                      <a:endParaRPr lang="de-D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Trainingsunterricht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Hausaufgabenbetreuung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Sport- und Spielangebote </a:t>
                      </a:r>
                      <a:endParaRPr lang="de-DE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Soziales </a:t>
                      </a:r>
                      <a:r>
                        <a:rPr lang="de-DE" sz="2000" b="1" dirty="0" smtClean="0">
                          <a:effectLst/>
                        </a:rPr>
                        <a:t>Lernen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	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Klassenlehrerstunde in der Klasse 5, soziales Lernen mit dem Klassenlehrer und dem Schulsozialarbeiter nach dem Grüner-System, Gewalt- und Suchtprävention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Schülermentoren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Konfliktlotsen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Schulsozialarbeit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Schulpastorale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Gewaltprävention (Kl.8)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600" b="1" dirty="0">
                          <a:effectLst/>
                        </a:rPr>
                        <a:t>Schulsanitätsdienst</a:t>
                      </a:r>
                      <a:endParaRPr lang="de-D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Elternarbeit am </a:t>
                      </a:r>
                      <a:r>
                        <a:rPr lang="de-DE" sz="2000" b="1" dirty="0" smtClean="0">
                          <a:effectLst/>
                        </a:rPr>
                        <a:t>MGTT</a:t>
                      </a:r>
                    </a:p>
                    <a:p>
                      <a:pPr marL="0" marR="0" lvl="0" indent="0" algn="ctr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>
                          <a:effectLst/>
                        </a:rPr>
                        <a:t>Erfahrungen </a:t>
                      </a:r>
                      <a:endParaRPr lang="de-DE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/>
                      </a:r>
                      <a:br>
                        <a:rPr lang="de-DE" sz="800" dirty="0">
                          <a:effectLst/>
                        </a:rPr>
                      </a:br>
                      <a:r>
                        <a:rPr lang="de-DE" sz="800" dirty="0" smtClean="0">
                          <a:effectLst/>
                        </a:rPr>
                        <a:t>                                                      </a:t>
                      </a:r>
                      <a:endParaRPr lang="de-DE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463206" y="1857375"/>
            <a:ext cx="2603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Elternvertreter: </a:t>
            </a:r>
            <a:endParaRPr lang="de-DE" sz="2400" b="1" i="1" dirty="0"/>
          </a:p>
          <a:p>
            <a:endParaRPr lang="de-DE" sz="2400" b="1" i="1" dirty="0"/>
          </a:p>
        </p:txBody>
      </p:sp>
    </p:spTree>
    <p:extLst>
      <p:ext uri="{BB962C8B-B14F-4D97-AF65-F5344CB8AC3E}">
        <p14:creationId xmlns:p14="http://schemas.microsoft.com/office/powerpoint/2010/main" val="2537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866</Words>
  <Application>Microsoft Office PowerPoint</Application>
  <PresentationFormat>Breitbild</PresentationFormat>
  <Paragraphs>601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Courier New</vt:lpstr>
      <vt:lpstr>Symbol</vt:lpstr>
      <vt:lpstr>Times New Roman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Straub</dc:creator>
  <cp:lastModifiedBy>Straub</cp:lastModifiedBy>
  <cp:revision>129</cp:revision>
  <cp:lastPrinted>2021-01-14T09:11:44Z</cp:lastPrinted>
  <dcterms:created xsi:type="dcterms:W3CDTF">2016-02-25T15:49:29Z</dcterms:created>
  <dcterms:modified xsi:type="dcterms:W3CDTF">2021-01-14T10:13:39Z</dcterms:modified>
</cp:coreProperties>
</file>